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62" r:id="rId3"/>
    <p:sldId id="261" r:id="rId4"/>
    <p:sldId id="266" r:id="rId5"/>
    <p:sldId id="264" r:id="rId6"/>
    <p:sldId id="280" r:id="rId7"/>
    <p:sldId id="265" r:id="rId8"/>
    <p:sldId id="284" r:id="rId9"/>
    <p:sldId id="288" r:id="rId10"/>
    <p:sldId id="271" r:id="rId11"/>
    <p:sldId id="287" r:id="rId12"/>
    <p:sldId id="294" r:id="rId13"/>
    <p:sldId id="290" r:id="rId14"/>
    <p:sldId id="285" r:id="rId15"/>
    <p:sldId id="274" r:id="rId16"/>
    <p:sldId id="289" r:id="rId17"/>
    <p:sldId id="277" r:id="rId18"/>
    <p:sldId id="295" r:id="rId19"/>
    <p:sldId id="279" r:id="rId2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8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60" autoAdjust="0"/>
    <p:restoredTop sz="89492" autoAdjust="0"/>
  </p:normalViewPr>
  <p:slideViewPr>
    <p:cSldViewPr snapToGrid="0" snapToObjects="1">
      <p:cViewPr varScale="1">
        <p:scale>
          <a:sx n="101" d="100"/>
          <a:sy n="101" d="100"/>
        </p:scale>
        <p:origin x="28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A48EE3-B57E-444D-959C-38555DE9D40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6A8102CB-9435-4AF6-A165-3F24E0DACFB7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MX" sz="1200" dirty="0">
              <a:latin typeface="Geomanist" panose="02000503000000020004" pitchFamily="50" charset="0"/>
            </a:rPr>
            <a:t>Comisión Central /</a:t>
          </a:r>
        </a:p>
        <a:p>
          <a:r>
            <a:rPr lang="es-MX" sz="1200" dirty="0">
              <a:latin typeface="Geomanist" panose="02000503000000020004" pitchFamily="50" charset="0"/>
            </a:rPr>
            <a:t>Comisión Estatal</a:t>
          </a:r>
        </a:p>
      </dgm:t>
    </dgm:pt>
    <dgm:pt modelId="{6541CA4E-7934-4AFC-AA9C-2322057334ED}" type="parTrans" cxnId="{1109E303-8461-4562-B0B8-046FC0BAB68D}">
      <dgm:prSet/>
      <dgm:spPr/>
      <dgm:t>
        <a:bodyPr/>
        <a:lstStyle/>
        <a:p>
          <a:endParaRPr lang="es-MX"/>
        </a:p>
      </dgm:t>
    </dgm:pt>
    <dgm:pt modelId="{9FDE50F2-1405-4031-9703-AAD6BF6F896C}" type="sibTrans" cxnId="{1109E303-8461-4562-B0B8-046FC0BAB68D}">
      <dgm:prSet/>
      <dgm:spPr/>
      <dgm:t>
        <a:bodyPr/>
        <a:lstStyle/>
        <a:p>
          <a:endParaRPr lang="es-MX"/>
        </a:p>
      </dgm:t>
    </dgm:pt>
    <dgm:pt modelId="{1E687498-6231-43CC-A9C4-DF34C7F1D26C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MX" sz="1200" dirty="0">
              <a:latin typeface="Geomanist" panose="02000503000000020004" pitchFamily="50" charset="0"/>
            </a:rPr>
            <a:t>Oficina de Representación </a:t>
          </a:r>
        </a:p>
      </dgm:t>
    </dgm:pt>
    <dgm:pt modelId="{9A4364A0-1C47-4EAA-A3F9-6747F419B95C}" type="parTrans" cxnId="{1D0AFC67-FD72-4EEA-9D96-4525062ECA20}">
      <dgm:prSet/>
      <dgm:spPr>
        <a:ln>
          <a:solidFill>
            <a:srgbClr val="FFFFFF"/>
          </a:solidFill>
        </a:ln>
      </dgm:spPr>
      <dgm:t>
        <a:bodyPr/>
        <a:lstStyle/>
        <a:p>
          <a:endParaRPr lang="es-MX"/>
        </a:p>
      </dgm:t>
    </dgm:pt>
    <dgm:pt modelId="{860C190A-5690-4D84-B728-7E887DC3EFC8}" type="sibTrans" cxnId="{1D0AFC67-FD72-4EEA-9D96-4525062ECA20}">
      <dgm:prSet/>
      <dgm:spPr/>
      <dgm:t>
        <a:bodyPr/>
        <a:lstStyle/>
        <a:p>
          <a:endParaRPr lang="es-MX"/>
        </a:p>
      </dgm:t>
    </dgm:pt>
    <dgm:pt modelId="{BA8D4304-19EF-47C3-9050-A9488D4578C9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MX" sz="1200" dirty="0">
              <a:latin typeface="Geomanist" panose="02000503000000020004" pitchFamily="50" charset="0"/>
            </a:rPr>
            <a:t>Comisión</a:t>
          </a:r>
          <a:r>
            <a:rPr lang="es-MX" sz="1200" dirty="0">
              <a:latin typeface="Montserrat SemiBold" panose="00000700000000000000" pitchFamily="2" charset="0"/>
            </a:rPr>
            <a:t> Auxiliar</a:t>
          </a:r>
        </a:p>
      </dgm:t>
    </dgm:pt>
    <dgm:pt modelId="{0714DB94-6311-443B-AA27-1203A88B99D1}" type="parTrans" cxnId="{420FE71B-326D-4966-BA92-74470608ACE1}">
      <dgm:prSet/>
      <dgm:spPr/>
      <dgm:t>
        <a:bodyPr/>
        <a:lstStyle/>
        <a:p>
          <a:endParaRPr lang="es-MX"/>
        </a:p>
      </dgm:t>
    </dgm:pt>
    <dgm:pt modelId="{F1D51F51-C5D1-4B43-BD4D-7F74D5A688A7}" type="sibTrans" cxnId="{420FE71B-326D-4966-BA92-74470608ACE1}">
      <dgm:prSet/>
      <dgm:spPr/>
      <dgm:t>
        <a:bodyPr/>
        <a:lstStyle/>
        <a:p>
          <a:endParaRPr lang="es-MX"/>
        </a:p>
      </dgm:t>
    </dgm:pt>
    <dgm:pt modelId="{48B51776-17F8-4578-80CD-70F1211D23F6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MX" sz="1200" dirty="0">
              <a:latin typeface="Geomanist" panose="02000503000000020004" pitchFamily="50" charset="0"/>
            </a:rPr>
            <a:t>Comisión Auxiliar</a:t>
          </a:r>
        </a:p>
      </dgm:t>
    </dgm:pt>
    <dgm:pt modelId="{4272C194-F362-412F-93BE-288315D4FF03}" type="sibTrans" cxnId="{1EB881C8-7E2B-4B7A-9BD7-0B881A54A6AE}">
      <dgm:prSet/>
      <dgm:spPr/>
      <dgm:t>
        <a:bodyPr/>
        <a:lstStyle/>
        <a:p>
          <a:endParaRPr lang="es-MX"/>
        </a:p>
      </dgm:t>
    </dgm:pt>
    <dgm:pt modelId="{10C7D383-5577-4FB7-8D9E-A334967849C7}" type="parTrans" cxnId="{1EB881C8-7E2B-4B7A-9BD7-0B881A54A6AE}">
      <dgm:prSet/>
      <dgm:spPr/>
      <dgm:t>
        <a:bodyPr/>
        <a:lstStyle/>
        <a:p>
          <a:endParaRPr lang="es-MX"/>
        </a:p>
      </dgm:t>
    </dgm:pt>
    <dgm:pt modelId="{AF0AF977-2F41-43FC-8CB9-8DAAB802ED8C}" type="pres">
      <dgm:prSet presAssocID="{99A48EE3-B57E-444D-959C-38555DE9D40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C288409-580A-4953-8410-5FABC4712ECA}" type="pres">
      <dgm:prSet presAssocID="{6A8102CB-9435-4AF6-A165-3F24E0DACFB7}" presName="hierRoot1" presStyleCnt="0"/>
      <dgm:spPr/>
    </dgm:pt>
    <dgm:pt modelId="{1DA05374-07DC-464F-B2A6-CFD15F1E690E}" type="pres">
      <dgm:prSet presAssocID="{6A8102CB-9435-4AF6-A165-3F24E0DACFB7}" presName="composite" presStyleCnt="0"/>
      <dgm:spPr/>
    </dgm:pt>
    <dgm:pt modelId="{668DA32F-B16A-4954-BF9E-765D05B2F0AF}" type="pres">
      <dgm:prSet presAssocID="{6A8102CB-9435-4AF6-A165-3F24E0DACFB7}" presName="background" presStyleLbl="node0" presStyleIdx="0" presStyleCnt="1"/>
      <dgm:spPr>
        <a:solidFill>
          <a:srgbClr val="691B31"/>
        </a:solidFill>
      </dgm:spPr>
    </dgm:pt>
    <dgm:pt modelId="{CF367BDD-082B-440A-9DC7-405140CEE374}" type="pres">
      <dgm:prSet presAssocID="{6A8102CB-9435-4AF6-A165-3F24E0DACFB7}" presName="text" presStyleLbl="fgAcc0" presStyleIdx="0" presStyleCnt="1" custLinFactY="48884" custLinFactNeighborX="13441" custLinFactNeighborY="100000">
        <dgm:presLayoutVars>
          <dgm:chPref val="3"/>
        </dgm:presLayoutVars>
      </dgm:prSet>
      <dgm:spPr/>
    </dgm:pt>
    <dgm:pt modelId="{769E6F79-8ECB-4F85-9F3A-8A1B8183A14C}" type="pres">
      <dgm:prSet presAssocID="{6A8102CB-9435-4AF6-A165-3F24E0DACFB7}" presName="hierChild2" presStyleCnt="0"/>
      <dgm:spPr/>
    </dgm:pt>
    <dgm:pt modelId="{18A645D3-A73E-4F02-B4B5-354AC41A0B09}" type="pres">
      <dgm:prSet presAssocID="{10C7D383-5577-4FB7-8D9E-A334967849C7}" presName="Name10" presStyleLbl="parChTrans1D2" presStyleIdx="0" presStyleCnt="2"/>
      <dgm:spPr/>
    </dgm:pt>
    <dgm:pt modelId="{CB149635-B1B5-4C72-9018-7CD89F535295}" type="pres">
      <dgm:prSet presAssocID="{48B51776-17F8-4578-80CD-70F1211D23F6}" presName="hierRoot2" presStyleCnt="0"/>
      <dgm:spPr/>
    </dgm:pt>
    <dgm:pt modelId="{845C4B6A-A2A2-4893-A3C6-ED499F0E781D}" type="pres">
      <dgm:prSet presAssocID="{48B51776-17F8-4578-80CD-70F1211D23F6}" presName="composite2" presStyleCnt="0"/>
      <dgm:spPr/>
    </dgm:pt>
    <dgm:pt modelId="{34A5E588-6B57-4A07-B308-714B2147C8B9}" type="pres">
      <dgm:prSet presAssocID="{48B51776-17F8-4578-80CD-70F1211D23F6}" presName="background2" presStyleLbl="node2" presStyleIdx="0" presStyleCnt="2"/>
      <dgm:spPr>
        <a:solidFill>
          <a:srgbClr val="691B31"/>
        </a:solidFill>
      </dgm:spPr>
    </dgm:pt>
    <dgm:pt modelId="{1B2E091A-1255-4035-94B0-417E2EAF930D}" type="pres">
      <dgm:prSet presAssocID="{48B51776-17F8-4578-80CD-70F1211D23F6}" presName="text2" presStyleLbl="fgAcc2" presStyleIdx="0" presStyleCnt="2" custLinFactY="-36240" custLinFactNeighborX="-12013" custLinFactNeighborY="-100000">
        <dgm:presLayoutVars>
          <dgm:chPref val="3"/>
        </dgm:presLayoutVars>
      </dgm:prSet>
      <dgm:spPr/>
    </dgm:pt>
    <dgm:pt modelId="{1A6F1DD4-B701-452B-97EE-0C8A3FF8E350}" type="pres">
      <dgm:prSet presAssocID="{48B51776-17F8-4578-80CD-70F1211D23F6}" presName="hierChild3" presStyleCnt="0"/>
      <dgm:spPr/>
    </dgm:pt>
    <dgm:pt modelId="{3E247372-CAFB-43F5-B7F0-E69A027C970C}" type="pres">
      <dgm:prSet presAssocID="{9A4364A0-1C47-4EAA-A3F9-6747F419B95C}" presName="Name17" presStyleLbl="parChTrans1D3" presStyleIdx="0" presStyleCnt="1"/>
      <dgm:spPr/>
    </dgm:pt>
    <dgm:pt modelId="{AB927A1B-528E-41A0-9C03-8CFBE270DE51}" type="pres">
      <dgm:prSet presAssocID="{1E687498-6231-43CC-A9C4-DF34C7F1D26C}" presName="hierRoot3" presStyleCnt="0"/>
      <dgm:spPr/>
    </dgm:pt>
    <dgm:pt modelId="{A69A2086-E6E3-4F39-A812-7DDF7B667396}" type="pres">
      <dgm:prSet presAssocID="{1E687498-6231-43CC-A9C4-DF34C7F1D26C}" presName="composite3" presStyleCnt="0"/>
      <dgm:spPr/>
    </dgm:pt>
    <dgm:pt modelId="{2A3EAC87-065B-4AC7-A781-5F72DC192CE5}" type="pres">
      <dgm:prSet presAssocID="{1E687498-6231-43CC-A9C4-DF34C7F1D26C}" presName="background3" presStyleLbl="node3" presStyleIdx="0" presStyleCnt="1"/>
      <dgm:spPr>
        <a:solidFill>
          <a:srgbClr val="691B31"/>
        </a:solidFill>
      </dgm:spPr>
    </dgm:pt>
    <dgm:pt modelId="{D316C8E8-1AA7-49AB-88BB-21364DBA55E9}" type="pres">
      <dgm:prSet presAssocID="{1E687498-6231-43CC-A9C4-DF34C7F1D26C}" presName="text3" presStyleLbl="fgAcc3" presStyleIdx="0" presStyleCnt="1" custLinFactNeighborX="37883" custLinFactNeighborY="-2006">
        <dgm:presLayoutVars>
          <dgm:chPref val="3"/>
        </dgm:presLayoutVars>
      </dgm:prSet>
      <dgm:spPr/>
    </dgm:pt>
    <dgm:pt modelId="{A2FA96D0-CC8E-449B-9F66-B6F0C8B08D7B}" type="pres">
      <dgm:prSet presAssocID="{1E687498-6231-43CC-A9C4-DF34C7F1D26C}" presName="hierChild4" presStyleCnt="0"/>
      <dgm:spPr/>
    </dgm:pt>
    <dgm:pt modelId="{C5D72A9C-F8A5-4F85-8785-E800452A4A5D}" type="pres">
      <dgm:prSet presAssocID="{0714DB94-6311-443B-AA27-1203A88B99D1}" presName="Name10" presStyleLbl="parChTrans1D2" presStyleIdx="1" presStyleCnt="2"/>
      <dgm:spPr/>
    </dgm:pt>
    <dgm:pt modelId="{9ADF7FF5-510B-4CF0-A67B-8BEA1F5CA679}" type="pres">
      <dgm:prSet presAssocID="{BA8D4304-19EF-47C3-9050-A9488D4578C9}" presName="hierRoot2" presStyleCnt="0"/>
      <dgm:spPr/>
    </dgm:pt>
    <dgm:pt modelId="{0DEAAFBC-6FA1-494E-B395-A017340CAE94}" type="pres">
      <dgm:prSet presAssocID="{BA8D4304-19EF-47C3-9050-A9488D4578C9}" presName="composite2" presStyleCnt="0"/>
      <dgm:spPr/>
    </dgm:pt>
    <dgm:pt modelId="{B4BF9362-04F0-48D8-BEBB-F73D6CF92FD8}" type="pres">
      <dgm:prSet presAssocID="{BA8D4304-19EF-47C3-9050-A9488D4578C9}" presName="background2" presStyleLbl="node2" presStyleIdx="1" presStyleCnt="2"/>
      <dgm:spPr>
        <a:solidFill>
          <a:srgbClr val="691B31"/>
        </a:solidFill>
      </dgm:spPr>
    </dgm:pt>
    <dgm:pt modelId="{B633CC6D-FDA4-4B66-A81E-670959ECB116}" type="pres">
      <dgm:prSet presAssocID="{BA8D4304-19EF-47C3-9050-A9488D4578C9}" presName="text2" presStyleLbl="fgAcc2" presStyleIdx="1" presStyleCnt="2" custLinFactY="-36240" custLinFactNeighborX="37939" custLinFactNeighborY="-100000">
        <dgm:presLayoutVars>
          <dgm:chPref val="3"/>
        </dgm:presLayoutVars>
      </dgm:prSet>
      <dgm:spPr/>
    </dgm:pt>
    <dgm:pt modelId="{B8ABFAB0-2027-4466-BC05-FD721D04E53A}" type="pres">
      <dgm:prSet presAssocID="{BA8D4304-19EF-47C3-9050-A9488D4578C9}" presName="hierChild3" presStyleCnt="0"/>
      <dgm:spPr/>
    </dgm:pt>
  </dgm:ptLst>
  <dgm:cxnLst>
    <dgm:cxn modelId="{1109E303-8461-4562-B0B8-046FC0BAB68D}" srcId="{99A48EE3-B57E-444D-959C-38555DE9D409}" destId="{6A8102CB-9435-4AF6-A165-3F24E0DACFB7}" srcOrd="0" destOrd="0" parTransId="{6541CA4E-7934-4AFC-AA9C-2322057334ED}" sibTransId="{9FDE50F2-1405-4031-9703-AAD6BF6F896C}"/>
    <dgm:cxn modelId="{420FE71B-326D-4966-BA92-74470608ACE1}" srcId="{6A8102CB-9435-4AF6-A165-3F24E0DACFB7}" destId="{BA8D4304-19EF-47C3-9050-A9488D4578C9}" srcOrd="1" destOrd="0" parTransId="{0714DB94-6311-443B-AA27-1203A88B99D1}" sibTransId="{F1D51F51-C5D1-4B43-BD4D-7F74D5A688A7}"/>
    <dgm:cxn modelId="{1AA7E063-112A-4403-B4FD-F02543914DD6}" type="presOf" srcId="{1E687498-6231-43CC-A9C4-DF34C7F1D26C}" destId="{D316C8E8-1AA7-49AB-88BB-21364DBA55E9}" srcOrd="0" destOrd="0" presId="urn:microsoft.com/office/officeart/2005/8/layout/hierarchy1"/>
    <dgm:cxn modelId="{EAA99044-FDEF-4FDD-BF85-76F9103508E3}" type="presOf" srcId="{48B51776-17F8-4578-80CD-70F1211D23F6}" destId="{1B2E091A-1255-4035-94B0-417E2EAF930D}" srcOrd="0" destOrd="0" presId="urn:microsoft.com/office/officeart/2005/8/layout/hierarchy1"/>
    <dgm:cxn modelId="{2B887047-2E05-40D6-B971-B59BB75A5EE8}" type="presOf" srcId="{0714DB94-6311-443B-AA27-1203A88B99D1}" destId="{C5D72A9C-F8A5-4F85-8785-E800452A4A5D}" srcOrd="0" destOrd="0" presId="urn:microsoft.com/office/officeart/2005/8/layout/hierarchy1"/>
    <dgm:cxn modelId="{1D0AFC67-FD72-4EEA-9D96-4525062ECA20}" srcId="{48B51776-17F8-4578-80CD-70F1211D23F6}" destId="{1E687498-6231-43CC-A9C4-DF34C7F1D26C}" srcOrd="0" destOrd="0" parTransId="{9A4364A0-1C47-4EAA-A3F9-6747F419B95C}" sibTransId="{860C190A-5690-4D84-B728-7E887DC3EFC8}"/>
    <dgm:cxn modelId="{8679269A-67BF-47BD-B000-6608A9356C1D}" type="presOf" srcId="{10C7D383-5577-4FB7-8D9E-A334967849C7}" destId="{18A645D3-A73E-4F02-B4B5-354AC41A0B09}" srcOrd="0" destOrd="0" presId="urn:microsoft.com/office/officeart/2005/8/layout/hierarchy1"/>
    <dgm:cxn modelId="{1EB881C8-7E2B-4B7A-9BD7-0B881A54A6AE}" srcId="{6A8102CB-9435-4AF6-A165-3F24E0DACFB7}" destId="{48B51776-17F8-4578-80CD-70F1211D23F6}" srcOrd="0" destOrd="0" parTransId="{10C7D383-5577-4FB7-8D9E-A334967849C7}" sibTransId="{4272C194-F362-412F-93BE-288315D4FF03}"/>
    <dgm:cxn modelId="{E3252FEA-174C-4BB1-837D-2C947CCCE92C}" type="presOf" srcId="{6A8102CB-9435-4AF6-A165-3F24E0DACFB7}" destId="{CF367BDD-082B-440A-9DC7-405140CEE374}" srcOrd="0" destOrd="0" presId="urn:microsoft.com/office/officeart/2005/8/layout/hierarchy1"/>
    <dgm:cxn modelId="{9F9C58EC-1A89-441B-9BE4-C769FC1C8A40}" type="presOf" srcId="{9A4364A0-1C47-4EAA-A3F9-6747F419B95C}" destId="{3E247372-CAFB-43F5-B7F0-E69A027C970C}" srcOrd="0" destOrd="0" presId="urn:microsoft.com/office/officeart/2005/8/layout/hierarchy1"/>
    <dgm:cxn modelId="{A355D1EC-FBD0-483D-93FE-94D2100C8724}" type="presOf" srcId="{BA8D4304-19EF-47C3-9050-A9488D4578C9}" destId="{B633CC6D-FDA4-4B66-A81E-670959ECB116}" srcOrd="0" destOrd="0" presId="urn:microsoft.com/office/officeart/2005/8/layout/hierarchy1"/>
    <dgm:cxn modelId="{496F10ED-8CB1-4144-86B7-229E07D3E71C}" type="presOf" srcId="{99A48EE3-B57E-444D-959C-38555DE9D409}" destId="{AF0AF977-2F41-43FC-8CB9-8DAAB802ED8C}" srcOrd="0" destOrd="0" presId="urn:microsoft.com/office/officeart/2005/8/layout/hierarchy1"/>
    <dgm:cxn modelId="{6E060744-089F-4083-AA9F-A5D7915785C1}" type="presParOf" srcId="{AF0AF977-2F41-43FC-8CB9-8DAAB802ED8C}" destId="{9C288409-580A-4953-8410-5FABC4712ECA}" srcOrd="0" destOrd="0" presId="urn:microsoft.com/office/officeart/2005/8/layout/hierarchy1"/>
    <dgm:cxn modelId="{0449CDF0-AE22-4552-A4A4-AE9B5EB53BE0}" type="presParOf" srcId="{9C288409-580A-4953-8410-5FABC4712ECA}" destId="{1DA05374-07DC-464F-B2A6-CFD15F1E690E}" srcOrd="0" destOrd="0" presId="urn:microsoft.com/office/officeart/2005/8/layout/hierarchy1"/>
    <dgm:cxn modelId="{89D05333-05B4-47B4-9C74-2270D7CDB57A}" type="presParOf" srcId="{1DA05374-07DC-464F-B2A6-CFD15F1E690E}" destId="{668DA32F-B16A-4954-BF9E-765D05B2F0AF}" srcOrd="0" destOrd="0" presId="urn:microsoft.com/office/officeart/2005/8/layout/hierarchy1"/>
    <dgm:cxn modelId="{36385885-ECEB-4244-9E41-3C0C3A47F3BF}" type="presParOf" srcId="{1DA05374-07DC-464F-B2A6-CFD15F1E690E}" destId="{CF367BDD-082B-440A-9DC7-405140CEE374}" srcOrd="1" destOrd="0" presId="urn:microsoft.com/office/officeart/2005/8/layout/hierarchy1"/>
    <dgm:cxn modelId="{2E8FFDC9-B9B0-4B86-A21A-2CB4D382854D}" type="presParOf" srcId="{9C288409-580A-4953-8410-5FABC4712ECA}" destId="{769E6F79-8ECB-4F85-9F3A-8A1B8183A14C}" srcOrd="1" destOrd="0" presId="urn:microsoft.com/office/officeart/2005/8/layout/hierarchy1"/>
    <dgm:cxn modelId="{70D6ECC2-4E81-4FBF-98D8-FEFC098D99E3}" type="presParOf" srcId="{769E6F79-8ECB-4F85-9F3A-8A1B8183A14C}" destId="{18A645D3-A73E-4F02-B4B5-354AC41A0B09}" srcOrd="0" destOrd="0" presId="urn:microsoft.com/office/officeart/2005/8/layout/hierarchy1"/>
    <dgm:cxn modelId="{FDE9CFF0-6833-4B3C-B9FB-579DA7D67B9F}" type="presParOf" srcId="{769E6F79-8ECB-4F85-9F3A-8A1B8183A14C}" destId="{CB149635-B1B5-4C72-9018-7CD89F535295}" srcOrd="1" destOrd="0" presId="urn:microsoft.com/office/officeart/2005/8/layout/hierarchy1"/>
    <dgm:cxn modelId="{8A55473C-EDDA-4ADD-B2BF-E0DB25C9C020}" type="presParOf" srcId="{CB149635-B1B5-4C72-9018-7CD89F535295}" destId="{845C4B6A-A2A2-4893-A3C6-ED499F0E781D}" srcOrd="0" destOrd="0" presId="urn:microsoft.com/office/officeart/2005/8/layout/hierarchy1"/>
    <dgm:cxn modelId="{14CD54C8-3EE1-4E00-88D0-63FF083B9217}" type="presParOf" srcId="{845C4B6A-A2A2-4893-A3C6-ED499F0E781D}" destId="{34A5E588-6B57-4A07-B308-714B2147C8B9}" srcOrd="0" destOrd="0" presId="urn:microsoft.com/office/officeart/2005/8/layout/hierarchy1"/>
    <dgm:cxn modelId="{B8D39A96-C569-43A5-91A9-093E070C0202}" type="presParOf" srcId="{845C4B6A-A2A2-4893-A3C6-ED499F0E781D}" destId="{1B2E091A-1255-4035-94B0-417E2EAF930D}" srcOrd="1" destOrd="0" presId="urn:microsoft.com/office/officeart/2005/8/layout/hierarchy1"/>
    <dgm:cxn modelId="{96AFFB5F-AC95-478B-A5D6-9AE2C794E95F}" type="presParOf" srcId="{CB149635-B1B5-4C72-9018-7CD89F535295}" destId="{1A6F1DD4-B701-452B-97EE-0C8A3FF8E350}" srcOrd="1" destOrd="0" presId="urn:microsoft.com/office/officeart/2005/8/layout/hierarchy1"/>
    <dgm:cxn modelId="{9FD5D269-6841-4A10-97D1-DA174717F41D}" type="presParOf" srcId="{1A6F1DD4-B701-452B-97EE-0C8A3FF8E350}" destId="{3E247372-CAFB-43F5-B7F0-E69A027C970C}" srcOrd="0" destOrd="0" presId="urn:microsoft.com/office/officeart/2005/8/layout/hierarchy1"/>
    <dgm:cxn modelId="{18900165-9DBD-4457-89A4-8A17CA8A227C}" type="presParOf" srcId="{1A6F1DD4-B701-452B-97EE-0C8A3FF8E350}" destId="{AB927A1B-528E-41A0-9C03-8CFBE270DE51}" srcOrd="1" destOrd="0" presId="urn:microsoft.com/office/officeart/2005/8/layout/hierarchy1"/>
    <dgm:cxn modelId="{C8B9E9E0-77C0-4388-96BF-F7EE46BFB6FF}" type="presParOf" srcId="{AB927A1B-528E-41A0-9C03-8CFBE270DE51}" destId="{A69A2086-E6E3-4F39-A812-7DDF7B667396}" srcOrd="0" destOrd="0" presId="urn:microsoft.com/office/officeart/2005/8/layout/hierarchy1"/>
    <dgm:cxn modelId="{74163B28-E890-477B-9BF8-8A72624D6548}" type="presParOf" srcId="{A69A2086-E6E3-4F39-A812-7DDF7B667396}" destId="{2A3EAC87-065B-4AC7-A781-5F72DC192CE5}" srcOrd="0" destOrd="0" presId="urn:microsoft.com/office/officeart/2005/8/layout/hierarchy1"/>
    <dgm:cxn modelId="{748E8ACF-1AA8-42FC-A518-981F7E2FEDB6}" type="presParOf" srcId="{A69A2086-E6E3-4F39-A812-7DDF7B667396}" destId="{D316C8E8-1AA7-49AB-88BB-21364DBA55E9}" srcOrd="1" destOrd="0" presId="urn:microsoft.com/office/officeart/2005/8/layout/hierarchy1"/>
    <dgm:cxn modelId="{07F60539-72DA-456F-A441-B9E3EC2BC923}" type="presParOf" srcId="{AB927A1B-528E-41A0-9C03-8CFBE270DE51}" destId="{A2FA96D0-CC8E-449B-9F66-B6F0C8B08D7B}" srcOrd="1" destOrd="0" presId="urn:microsoft.com/office/officeart/2005/8/layout/hierarchy1"/>
    <dgm:cxn modelId="{0B8EF5F9-FB6F-4108-AC4C-3C044C1CEB79}" type="presParOf" srcId="{769E6F79-8ECB-4F85-9F3A-8A1B8183A14C}" destId="{C5D72A9C-F8A5-4F85-8785-E800452A4A5D}" srcOrd="2" destOrd="0" presId="urn:microsoft.com/office/officeart/2005/8/layout/hierarchy1"/>
    <dgm:cxn modelId="{2D8E6B5B-E102-42F7-9EA3-FE65BC599297}" type="presParOf" srcId="{769E6F79-8ECB-4F85-9F3A-8A1B8183A14C}" destId="{9ADF7FF5-510B-4CF0-A67B-8BEA1F5CA679}" srcOrd="3" destOrd="0" presId="urn:microsoft.com/office/officeart/2005/8/layout/hierarchy1"/>
    <dgm:cxn modelId="{8BA12D4B-3F2D-492F-8AD1-52CD042F46D4}" type="presParOf" srcId="{9ADF7FF5-510B-4CF0-A67B-8BEA1F5CA679}" destId="{0DEAAFBC-6FA1-494E-B395-A017340CAE94}" srcOrd="0" destOrd="0" presId="urn:microsoft.com/office/officeart/2005/8/layout/hierarchy1"/>
    <dgm:cxn modelId="{28CD74EF-A925-41FA-81B5-4A4A96E44CBB}" type="presParOf" srcId="{0DEAAFBC-6FA1-494E-B395-A017340CAE94}" destId="{B4BF9362-04F0-48D8-BEBB-F73D6CF92FD8}" srcOrd="0" destOrd="0" presId="urn:microsoft.com/office/officeart/2005/8/layout/hierarchy1"/>
    <dgm:cxn modelId="{DCCE1177-D6E4-43EA-B79A-E66339DC45D5}" type="presParOf" srcId="{0DEAAFBC-6FA1-494E-B395-A017340CAE94}" destId="{B633CC6D-FDA4-4B66-A81E-670959ECB116}" srcOrd="1" destOrd="0" presId="urn:microsoft.com/office/officeart/2005/8/layout/hierarchy1"/>
    <dgm:cxn modelId="{8BCBB1EA-8A9E-4DEE-AE05-A698EF3423A4}" type="presParOf" srcId="{9ADF7FF5-510B-4CF0-A67B-8BEA1F5CA679}" destId="{B8ABFAB0-2027-4466-BC05-FD721D04E53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F21FDB-4B48-40E3-AA22-06B613E36395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5E098D80-D839-4E04-9A46-B040F433E509}">
      <dgm:prSet phldrT="[Texto]"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MX" sz="1200" dirty="0">
              <a:latin typeface="Geomanist" panose="02000503000000020004" pitchFamily="50" charset="0"/>
            </a:rPr>
            <a:t>Oficina Central</a:t>
          </a:r>
        </a:p>
      </dgm:t>
    </dgm:pt>
    <dgm:pt modelId="{A4EF8F0A-09DE-49BB-AF0B-B6694D876ABA}" type="parTrans" cxnId="{5BB51EAB-E712-4EDF-8E2B-85587BD36204}">
      <dgm:prSet/>
      <dgm:spPr/>
      <dgm:t>
        <a:bodyPr/>
        <a:lstStyle/>
        <a:p>
          <a:endParaRPr lang="es-MX"/>
        </a:p>
      </dgm:t>
    </dgm:pt>
    <dgm:pt modelId="{BC962107-3A5D-48FF-B3C5-DC9D26AB47EA}" type="sibTrans" cxnId="{5BB51EAB-E712-4EDF-8E2B-85587BD36204}">
      <dgm:prSet/>
      <dgm:spPr/>
      <dgm:t>
        <a:bodyPr/>
        <a:lstStyle/>
        <a:p>
          <a:endParaRPr lang="es-MX"/>
        </a:p>
      </dgm:t>
    </dgm:pt>
    <dgm:pt modelId="{0D26F94E-B12C-4DF6-B383-2F97EE34A251}" type="pres">
      <dgm:prSet presAssocID="{88F21FDB-4B48-40E3-AA22-06B613E3639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0A15F3A-9DD8-4A33-9D39-3D866A157C5F}" type="pres">
      <dgm:prSet presAssocID="{5E098D80-D839-4E04-9A46-B040F433E509}" presName="hierRoot1" presStyleCnt="0"/>
      <dgm:spPr/>
    </dgm:pt>
    <dgm:pt modelId="{068B5E1A-7597-4E1B-9AA6-8D84B631B039}" type="pres">
      <dgm:prSet presAssocID="{5E098D80-D839-4E04-9A46-B040F433E509}" presName="composite" presStyleCnt="0"/>
      <dgm:spPr/>
    </dgm:pt>
    <dgm:pt modelId="{7AAAE6E9-0B44-4A24-BD10-8FEF3028C539}" type="pres">
      <dgm:prSet presAssocID="{5E098D80-D839-4E04-9A46-B040F433E509}" presName="background" presStyleLbl="node0" presStyleIdx="0" presStyleCnt="1"/>
      <dgm:spPr>
        <a:solidFill>
          <a:srgbClr val="691B31"/>
        </a:solidFill>
      </dgm:spPr>
    </dgm:pt>
    <dgm:pt modelId="{6BF781C2-3F2A-44EC-951F-F5930835A308}" type="pres">
      <dgm:prSet presAssocID="{5E098D80-D839-4E04-9A46-B040F433E509}" presName="text" presStyleLbl="fgAcc0" presStyleIdx="0" presStyleCnt="1" custLinFactNeighborX="7029" custLinFactNeighborY="2039">
        <dgm:presLayoutVars>
          <dgm:chPref val="3"/>
        </dgm:presLayoutVars>
      </dgm:prSet>
      <dgm:spPr/>
    </dgm:pt>
    <dgm:pt modelId="{03C7B685-62C3-4E7C-89FC-D4C4A834A595}" type="pres">
      <dgm:prSet presAssocID="{5E098D80-D839-4E04-9A46-B040F433E509}" presName="hierChild2" presStyleCnt="0"/>
      <dgm:spPr/>
    </dgm:pt>
  </dgm:ptLst>
  <dgm:cxnLst>
    <dgm:cxn modelId="{43D7C342-7580-41E2-84BA-9DD38EE78FA6}" type="presOf" srcId="{5E098D80-D839-4E04-9A46-B040F433E509}" destId="{6BF781C2-3F2A-44EC-951F-F5930835A308}" srcOrd="0" destOrd="0" presId="urn:microsoft.com/office/officeart/2005/8/layout/hierarchy1"/>
    <dgm:cxn modelId="{D600949E-A8F3-4B19-8377-5ACCF0B58736}" type="presOf" srcId="{88F21FDB-4B48-40E3-AA22-06B613E36395}" destId="{0D26F94E-B12C-4DF6-B383-2F97EE34A251}" srcOrd="0" destOrd="0" presId="urn:microsoft.com/office/officeart/2005/8/layout/hierarchy1"/>
    <dgm:cxn modelId="{5BB51EAB-E712-4EDF-8E2B-85587BD36204}" srcId="{88F21FDB-4B48-40E3-AA22-06B613E36395}" destId="{5E098D80-D839-4E04-9A46-B040F433E509}" srcOrd="0" destOrd="0" parTransId="{A4EF8F0A-09DE-49BB-AF0B-B6694D876ABA}" sibTransId="{BC962107-3A5D-48FF-B3C5-DC9D26AB47EA}"/>
    <dgm:cxn modelId="{DC945ADD-D318-46FB-AD92-6C06A080B84C}" type="presParOf" srcId="{0D26F94E-B12C-4DF6-B383-2F97EE34A251}" destId="{D0A15F3A-9DD8-4A33-9D39-3D866A157C5F}" srcOrd="0" destOrd="0" presId="urn:microsoft.com/office/officeart/2005/8/layout/hierarchy1"/>
    <dgm:cxn modelId="{D4C7EC88-52E1-4F40-8BFD-BB519EE7F34B}" type="presParOf" srcId="{D0A15F3A-9DD8-4A33-9D39-3D866A157C5F}" destId="{068B5E1A-7597-4E1B-9AA6-8D84B631B039}" srcOrd="0" destOrd="0" presId="urn:microsoft.com/office/officeart/2005/8/layout/hierarchy1"/>
    <dgm:cxn modelId="{BFCE4CFD-F15E-4528-A2CF-9B0B272BF964}" type="presParOf" srcId="{068B5E1A-7597-4E1B-9AA6-8D84B631B039}" destId="{7AAAE6E9-0B44-4A24-BD10-8FEF3028C539}" srcOrd="0" destOrd="0" presId="urn:microsoft.com/office/officeart/2005/8/layout/hierarchy1"/>
    <dgm:cxn modelId="{15D5715C-29CB-433F-8FA1-5324F11AA551}" type="presParOf" srcId="{068B5E1A-7597-4E1B-9AA6-8D84B631B039}" destId="{6BF781C2-3F2A-44EC-951F-F5930835A308}" srcOrd="1" destOrd="0" presId="urn:microsoft.com/office/officeart/2005/8/layout/hierarchy1"/>
    <dgm:cxn modelId="{893A0D10-0421-4783-821B-BD18786469FD}" type="presParOf" srcId="{D0A15F3A-9DD8-4A33-9D39-3D866A157C5F}" destId="{03C7B685-62C3-4E7C-89FC-D4C4A834A59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61846B-2684-480C-B77A-6AA4561ED7FA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46DE5389-272A-450E-A6EB-9FBD95742787}">
      <dgm:prSet phldrT="[Texto]" custT="1"/>
      <dgm:spPr>
        <a:solidFill>
          <a:schemeClr val="bg1"/>
        </a:solidFill>
      </dgm:spPr>
      <dgm:t>
        <a:bodyPr/>
        <a:lstStyle/>
        <a:p>
          <a:pPr algn="ctr"/>
          <a:endParaRPr lang="es-MX" sz="1400" dirty="0">
            <a:solidFill>
              <a:srgbClr val="404040"/>
            </a:solidFill>
            <a:latin typeface="Montserrat SemiBold" panose="00000700000000000000" pitchFamily="2" charset="0"/>
          </a:endParaRPr>
        </a:p>
        <a:p>
          <a:pPr algn="l"/>
          <a:r>
            <a:rPr lang="es-MX" sz="1400" dirty="0">
              <a:solidFill>
                <a:srgbClr val="404040"/>
              </a:solidFill>
              <a:latin typeface="Geomanist" panose="02000503000000020004" pitchFamily="50" charset="0"/>
            </a:rPr>
            <a:t>1.-Todos los formatos serán enviados a las cuentas de correo electrónico.</a:t>
          </a:r>
        </a:p>
        <a:p>
          <a:pPr algn="l"/>
          <a:r>
            <a:rPr lang="es-MX" sz="1400" dirty="0">
              <a:solidFill>
                <a:srgbClr val="404040"/>
              </a:solidFill>
              <a:latin typeface="Geomanist" panose="02000503000000020004" pitchFamily="50" charset="0"/>
            </a:rPr>
            <a:t> </a:t>
          </a:r>
        </a:p>
        <a:p>
          <a:pPr algn="l"/>
          <a:r>
            <a:rPr lang="es-MX" sz="1400" dirty="0">
              <a:solidFill>
                <a:srgbClr val="404040"/>
              </a:solidFill>
              <a:latin typeface="Geomanist" panose="02000503000000020004" pitchFamily="50" charset="0"/>
            </a:rPr>
            <a:t>2.-El envío se realiza a la </a:t>
          </a:r>
          <a:r>
            <a:rPr lang="es-MX" sz="1400" u="sng" dirty="0">
              <a:solidFill>
                <a:srgbClr val="691B31"/>
              </a:solidFill>
              <a:latin typeface="Geomanist" panose="02000503000000020004" pitchFamily="50" charset="0"/>
            </a:rPr>
            <a:t>Subdelegación de Prestaciones competente</a:t>
          </a:r>
          <a:r>
            <a:rPr lang="es-MX" sz="1400" dirty="0">
              <a:solidFill>
                <a:srgbClr val="404040"/>
              </a:solidFill>
              <a:latin typeface="Geomanist" panose="02000503000000020004" pitchFamily="50" charset="0"/>
            </a:rPr>
            <a:t>, de acuerdo al período de envío que corresponda.</a:t>
          </a:r>
          <a:endParaRPr lang="es-MX" sz="1400" dirty="0">
            <a:latin typeface="Geomanist" panose="02000503000000020004" pitchFamily="50" charset="0"/>
          </a:endParaRPr>
        </a:p>
      </dgm:t>
    </dgm:pt>
    <dgm:pt modelId="{291929D6-DB85-4617-9E64-F73A5FAE7564}" type="parTrans" cxnId="{58D97436-6515-412A-B348-AA569D14A31B}">
      <dgm:prSet/>
      <dgm:spPr/>
      <dgm:t>
        <a:bodyPr/>
        <a:lstStyle/>
        <a:p>
          <a:endParaRPr lang="es-MX"/>
        </a:p>
      </dgm:t>
    </dgm:pt>
    <dgm:pt modelId="{7A33708C-A6DC-450B-917E-7AE64667D4CE}" type="sibTrans" cxnId="{58D97436-6515-412A-B348-AA569D14A31B}">
      <dgm:prSet/>
      <dgm:spPr/>
      <dgm:t>
        <a:bodyPr/>
        <a:lstStyle/>
        <a:p>
          <a:endParaRPr lang="es-MX"/>
        </a:p>
      </dgm:t>
    </dgm:pt>
    <dgm:pt modelId="{51332364-CCD8-4BFC-AF93-AC93543870D8}">
      <dgm:prSet phldrT="[Texto]" custT="1"/>
      <dgm:spPr>
        <a:solidFill>
          <a:schemeClr val="bg1"/>
        </a:solidFill>
      </dgm:spPr>
      <dgm:t>
        <a:bodyPr/>
        <a:lstStyle/>
        <a:p>
          <a:pPr algn="l">
            <a:lnSpc>
              <a:spcPct val="90000"/>
            </a:lnSpc>
          </a:pPr>
          <a:r>
            <a:rPr lang="es-MX" sz="1400" dirty="0">
              <a:solidFill>
                <a:srgbClr val="404040"/>
              </a:solidFill>
              <a:latin typeface="Geomanist" panose="02000503000000020004" pitchFamily="50" charset="0"/>
            </a:rPr>
            <a:t>3-.El </a:t>
          </a:r>
          <a:r>
            <a:rPr lang="es-MX" sz="1400" dirty="0">
              <a:solidFill>
                <a:srgbClr val="691B31"/>
              </a:solidFill>
              <a:latin typeface="Geomanist" panose="02000503000000020004" pitchFamily="50" charset="0"/>
            </a:rPr>
            <a:t>envío </a:t>
          </a:r>
          <a:r>
            <a:rPr lang="es-MX" sz="1400" u="sng" dirty="0">
              <a:solidFill>
                <a:srgbClr val="691B31"/>
              </a:solidFill>
              <a:latin typeface="Geomanist" panose="02000503000000020004" pitchFamily="50" charset="0"/>
            </a:rPr>
            <a:t>lo realizan únicamente la Comisión Central o Estatal</a:t>
          </a:r>
          <a:r>
            <a:rPr lang="es-MX" sz="1400" dirty="0">
              <a:solidFill>
                <a:srgbClr val="404040"/>
              </a:solidFill>
              <a:latin typeface="Geomanist" panose="02000503000000020004" pitchFamily="50" charset="0"/>
            </a:rPr>
            <a:t>, con el concentrado de todas sus Comisiones Auxiliares.</a:t>
          </a:r>
          <a:endParaRPr lang="en-US" sz="1400" dirty="0">
            <a:latin typeface="Geomanist" panose="02000503000000020004" pitchFamily="50" charset="0"/>
          </a:endParaRPr>
        </a:p>
        <a:p>
          <a:pPr algn="l">
            <a:lnSpc>
              <a:spcPct val="90000"/>
            </a:lnSpc>
          </a:pPr>
          <a:r>
            <a:rPr lang="es-MX" sz="1400" dirty="0">
              <a:solidFill>
                <a:srgbClr val="404040"/>
              </a:solidFill>
              <a:latin typeface="Geomanist" panose="02000503000000020004" pitchFamily="50" charset="0"/>
            </a:rPr>
            <a:t>4.-Se deberá entregar un oficio indicando:</a:t>
          </a:r>
        </a:p>
        <a:p>
          <a:pPr algn="l">
            <a:lnSpc>
              <a:spcPct val="100000"/>
            </a:lnSpc>
          </a:pPr>
          <a:r>
            <a:rPr lang="es-MX" sz="1400" dirty="0">
              <a:solidFill>
                <a:srgbClr val="404040"/>
              </a:solidFill>
              <a:latin typeface="Geomanist" panose="02000503000000020004" pitchFamily="50" charset="0"/>
            </a:rPr>
            <a:t>- qué período se envió.</a:t>
          </a:r>
        </a:p>
        <a:p>
          <a:pPr algn="l">
            <a:lnSpc>
              <a:spcPct val="90000"/>
            </a:lnSpc>
          </a:pPr>
          <a:r>
            <a:rPr lang="es-MX" sz="1400" dirty="0">
              <a:solidFill>
                <a:srgbClr val="404040"/>
              </a:solidFill>
              <a:latin typeface="Geomanist" panose="02000503000000020004" pitchFamily="50" charset="0"/>
            </a:rPr>
            <a:t>- qué informe o programa.</a:t>
          </a:r>
        </a:p>
        <a:p>
          <a:pPr algn="l">
            <a:lnSpc>
              <a:spcPct val="90000"/>
            </a:lnSpc>
          </a:pPr>
          <a:r>
            <a:rPr lang="es-MX" sz="1400" dirty="0">
              <a:solidFill>
                <a:srgbClr val="404040"/>
              </a:solidFill>
              <a:latin typeface="Geomanist" panose="02000503000000020004" pitchFamily="50" charset="0"/>
            </a:rPr>
            <a:t>- a qué cuenta de correos fueron enviados.</a:t>
          </a:r>
        </a:p>
        <a:p>
          <a:pPr algn="l">
            <a:lnSpc>
              <a:spcPct val="90000"/>
            </a:lnSpc>
          </a:pPr>
          <a:r>
            <a:rPr lang="es-MX" sz="1100" dirty="0">
              <a:solidFill>
                <a:srgbClr val="404040"/>
              </a:solidFill>
              <a:latin typeface="Geomanist" panose="02000503000000020004" pitchFamily="50" charset="0"/>
            </a:rPr>
            <a:t>(no son necesarios los archivos impresos) </a:t>
          </a:r>
          <a:endParaRPr lang="es-MX" sz="1100" dirty="0">
            <a:latin typeface="Geomanist" panose="02000503000000020004" pitchFamily="50" charset="0"/>
          </a:endParaRPr>
        </a:p>
      </dgm:t>
    </dgm:pt>
    <dgm:pt modelId="{FB2736EB-3634-4058-81D0-3AE0A8A821EA}" type="parTrans" cxnId="{9587F0EE-BB46-4AA9-B39B-6918C5B7EC62}">
      <dgm:prSet/>
      <dgm:spPr/>
      <dgm:t>
        <a:bodyPr/>
        <a:lstStyle/>
        <a:p>
          <a:endParaRPr lang="es-MX"/>
        </a:p>
      </dgm:t>
    </dgm:pt>
    <dgm:pt modelId="{C4896787-2CD0-4AD3-9032-46E36CB58629}" type="sibTrans" cxnId="{9587F0EE-BB46-4AA9-B39B-6918C5B7EC62}">
      <dgm:prSet/>
      <dgm:spPr/>
      <dgm:t>
        <a:bodyPr/>
        <a:lstStyle/>
        <a:p>
          <a:endParaRPr lang="es-MX"/>
        </a:p>
      </dgm:t>
    </dgm:pt>
    <dgm:pt modelId="{6DE83ACF-8B36-465D-B073-5A28D6024F06}">
      <dgm:prSet phldrT="[Texto]" custT="1"/>
      <dgm:spPr>
        <a:solidFill>
          <a:schemeClr val="bg1"/>
        </a:solidFill>
      </dgm:spPr>
      <dgm:t>
        <a:bodyPr/>
        <a:lstStyle/>
        <a:p>
          <a:pPr algn="l"/>
          <a:r>
            <a:rPr lang="es-MX" sz="1400" dirty="0">
              <a:solidFill>
                <a:srgbClr val="404040"/>
              </a:solidFill>
              <a:latin typeface="Geomanist" panose="02000503000000020004" pitchFamily="50" charset="0"/>
            </a:rPr>
            <a:t>5.-Los formatos únicos CSST se entregan en </a:t>
          </a:r>
          <a:r>
            <a:rPr lang="es-MX" sz="1400" dirty="0">
              <a:solidFill>
                <a:srgbClr val="691B31"/>
              </a:solidFill>
              <a:latin typeface="Geomanist" panose="02000503000000020004" pitchFamily="50" charset="0"/>
            </a:rPr>
            <a:t>PDF.</a:t>
          </a:r>
        </a:p>
        <a:p>
          <a:pPr algn="l"/>
          <a:r>
            <a:rPr lang="es-MX" sz="1400" dirty="0">
              <a:solidFill>
                <a:schemeClr val="accent3">
                  <a:lumMod val="50000"/>
                </a:schemeClr>
              </a:solidFill>
              <a:latin typeface="Geomanist" panose="02000503000000020004" pitchFamily="50" charset="0"/>
            </a:rPr>
            <a:t>6.-E</a:t>
          </a:r>
          <a:r>
            <a:rPr lang="es-MX" sz="1400" dirty="0">
              <a:solidFill>
                <a:srgbClr val="404040"/>
              </a:solidFill>
              <a:latin typeface="Geomanist" panose="02000503000000020004" pitchFamily="50" charset="0"/>
            </a:rPr>
            <a:t>l único formato que se presenta en físico es el Acta de Asamblea y el oficio por el cual se hace saber, el envío de algún informe al correo electrónico.</a:t>
          </a:r>
          <a:endParaRPr lang="es-MX" sz="1400" dirty="0">
            <a:latin typeface="Geomanist" panose="02000503000000020004" pitchFamily="50" charset="0"/>
          </a:endParaRPr>
        </a:p>
      </dgm:t>
    </dgm:pt>
    <dgm:pt modelId="{53157540-3598-4720-BFCA-26A121C62B9B}" type="parTrans" cxnId="{AFC7F75E-30B9-4B93-A7FE-C47BCDBA9799}">
      <dgm:prSet/>
      <dgm:spPr/>
      <dgm:t>
        <a:bodyPr/>
        <a:lstStyle/>
        <a:p>
          <a:endParaRPr lang="es-MX"/>
        </a:p>
      </dgm:t>
    </dgm:pt>
    <dgm:pt modelId="{DF1200B1-71A9-4AB5-9701-B8844CBE44C9}" type="sibTrans" cxnId="{AFC7F75E-30B9-4B93-A7FE-C47BCDBA9799}">
      <dgm:prSet/>
      <dgm:spPr/>
      <dgm:t>
        <a:bodyPr/>
        <a:lstStyle/>
        <a:p>
          <a:endParaRPr lang="es-MX"/>
        </a:p>
      </dgm:t>
    </dgm:pt>
    <dgm:pt modelId="{5894E38D-7865-4972-989C-4489440AD399}" type="pres">
      <dgm:prSet presAssocID="{0761846B-2684-480C-B77A-6AA4561ED7FA}" presName="Name0" presStyleCnt="0">
        <dgm:presLayoutVars>
          <dgm:dir/>
          <dgm:resizeHandles val="exact"/>
        </dgm:presLayoutVars>
      </dgm:prSet>
      <dgm:spPr/>
    </dgm:pt>
    <dgm:pt modelId="{60C4CE09-CA88-4F79-A0DB-BCA2231BF98B}" type="pres">
      <dgm:prSet presAssocID="{0761846B-2684-480C-B77A-6AA4561ED7FA}" presName="bkgdShp" presStyleLbl="alignAccFollowNode1" presStyleIdx="0" presStyleCnt="1" custScaleX="94068" custScaleY="91242" custLinFactNeighborX="-2037" custLinFactNeighborY="-95621"/>
      <dgm:spPr>
        <a:solidFill>
          <a:schemeClr val="bg1">
            <a:alpha val="90000"/>
          </a:schemeClr>
        </a:solidFill>
        <a:ln>
          <a:solidFill>
            <a:srgbClr val="691B31">
              <a:alpha val="90000"/>
            </a:srgbClr>
          </a:solidFill>
        </a:ln>
      </dgm:spPr>
    </dgm:pt>
    <dgm:pt modelId="{11F42596-5C8D-41F3-A625-AF41AEB1208D}" type="pres">
      <dgm:prSet presAssocID="{0761846B-2684-480C-B77A-6AA4561ED7FA}" presName="linComp" presStyleCnt="0"/>
      <dgm:spPr/>
    </dgm:pt>
    <dgm:pt modelId="{0FFBBA7B-B990-4046-9056-9032DFD0C4D3}" type="pres">
      <dgm:prSet presAssocID="{46DE5389-272A-450E-A6EB-9FBD95742787}" presName="compNode" presStyleCnt="0"/>
      <dgm:spPr/>
    </dgm:pt>
    <dgm:pt modelId="{81F0C950-1B37-42CC-890A-88ED2D9FDE10}" type="pres">
      <dgm:prSet presAssocID="{46DE5389-272A-450E-A6EB-9FBD95742787}" presName="node" presStyleLbl="node1" presStyleIdx="0" presStyleCnt="3" custScaleX="172712" custScaleY="64952" custLinFactNeighborX="23186" custLinFactNeighborY="-31748">
        <dgm:presLayoutVars>
          <dgm:bulletEnabled val="1"/>
        </dgm:presLayoutVars>
      </dgm:prSet>
      <dgm:spPr>
        <a:prstGeom prst="roundRect">
          <a:avLst/>
        </a:prstGeom>
      </dgm:spPr>
    </dgm:pt>
    <dgm:pt modelId="{F88C1482-C1F7-4863-8A2B-71BD1207A005}" type="pres">
      <dgm:prSet presAssocID="{46DE5389-272A-450E-A6EB-9FBD95742787}" presName="invisiNode" presStyleLbl="node1" presStyleIdx="0" presStyleCnt="3"/>
      <dgm:spPr/>
    </dgm:pt>
    <dgm:pt modelId="{2456112F-391F-4FB2-97F5-FE5B720FD05E}" type="pres">
      <dgm:prSet presAssocID="{46DE5389-272A-450E-A6EB-9FBD95742787}" presName="imagNode" presStyleLbl="fgImgPlace1" presStyleIdx="0" presStyleCnt="3" custScaleX="114198" custScaleY="92855" custLinFactNeighborX="17688" custLinFactNeighborY="-629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893F787-9DA3-408E-8133-5431713251DF}" type="pres">
      <dgm:prSet presAssocID="{7A33708C-A6DC-450B-917E-7AE64667D4CE}" presName="sibTrans" presStyleLbl="sibTrans2D1" presStyleIdx="0" presStyleCnt="0"/>
      <dgm:spPr/>
    </dgm:pt>
    <dgm:pt modelId="{8CA9D41D-0D06-48C1-9D1C-0B3EB3959209}" type="pres">
      <dgm:prSet presAssocID="{51332364-CCD8-4BFC-AF93-AC93543870D8}" presName="compNode" presStyleCnt="0"/>
      <dgm:spPr/>
    </dgm:pt>
    <dgm:pt modelId="{7A2AF403-24C2-4033-9FD2-A9A4140D00DA}" type="pres">
      <dgm:prSet presAssocID="{51332364-CCD8-4BFC-AF93-AC93543870D8}" presName="node" presStyleLbl="node1" presStyleIdx="1" presStyleCnt="3" custScaleX="216857" custScaleY="97692" custLinFactNeighborX="7678" custLinFactNeighborY="1318">
        <dgm:presLayoutVars>
          <dgm:bulletEnabled val="1"/>
        </dgm:presLayoutVars>
      </dgm:prSet>
      <dgm:spPr>
        <a:prstGeom prst="roundRect">
          <a:avLst/>
        </a:prstGeom>
      </dgm:spPr>
    </dgm:pt>
    <dgm:pt modelId="{49599788-889E-4FE3-82FE-42A9F66A0745}" type="pres">
      <dgm:prSet presAssocID="{51332364-CCD8-4BFC-AF93-AC93543870D8}" presName="invisiNode" presStyleLbl="node1" presStyleIdx="1" presStyleCnt="3"/>
      <dgm:spPr/>
    </dgm:pt>
    <dgm:pt modelId="{4DA4B03E-651D-4C4C-BF9E-90791104507D}" type="pres">
      <dgm:prSet presAssocID="{51332364-CCD8-4BFC-AF93-AC93543870D8}" presName="imagNode" presStyleLbl="fgImgPlace1" presStyleIdx="1" presStyleCnt="3" custLinFactX="83141" custLinFactNeighborX="100000" custLinFactNeighborY="109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8957CB1-CDE6-4B83-B526-4E0E10E3228E}" type="pres">
      <dgm:prSet presAssocID="{C4896787-2CD0-4AD3-9032-46E36CB58629}" presName="sibTrans" presStyleLbl="sibTrans2D1" presStyleIdx="0" presStyleCnt="0"/>
      <dgm:spPr/>
    </dgm:pt>
    <dgm:pt modelId="{B2221A04-B78A-4AB6-9B2C-3B2254204680}" type="pres">
      <dgm:prSet presAssocID="{6DE83ACF-8B36-465D-B073-5A28D6024F06}" presName="compNode" presStyleCnt="0"/>
      <dgm:spPr/>
    </dgm:pt>
    <dgm:pt modelId="{791DDCD7-0E34-4F04-8AE4-77494F087F9A}" type="pres">
      <dgm:prSet presAssocID="{6DE83ACF-8B36-465D-B073-5A28D6024F06}" presName="node" presStyleLbl="node1" presStyleIdx="2" presStyleCnt="3" custScaleX="157624" custScaleY="88878" custLinFactNeighborX="-1503" custLinFactNeighborY="-4177">
        <dgm:presLayoutVars>
          <dgm:bulletEnabled val="1"/>
        </dgm:presLayoutVars>
      </dgm:prSet>
      <dgm:spPr>
        <a:prstGeom prst="roundRect">
          <a:avLst/>
        </a:prstGeom>
      </dgm:spPr>
    </dgm:pt>
    <dgm:pt modelId="{D7FE5A1B-B83B-4C96-A3F9-18D79039ABBF}" type="pres">
      <dgm:prSet presAssocID="{6DE83ACF-8B36-465D-B073-5A28D6024F06}" presName="invisiNode" presStyleLbl="node1" presStyleIdx="2" presStyleCnt="3"/>
      <dgm:spPr/>
    </dgm:pt>
    <dgm:pt modelId="{43C66A39-424B-42DE-8D8D-D9D3CFF871B2}" type="pres">
      <dgm:prSet presAssocID="{6DE83ACF-8B36-465D-B073-5A28D6024F06}" presName="imagNode" presStyleLbl="fgImgPlace1" presStyleIdx="2" presStyleCnt="3" custScaleX="136961" custScaleY="110177" custLinFactX="-100000" custLinFactNeighborX="-106196" custLinFactNeighborY="-395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</dgm:ptLst>
  <dgm:cxnLst>
    <dgm:cxn modelId="{F4B1AB2C-D6D1-456B-95F1-B8C4E7FD2DB9}" type="presOf" srcId="{7A33708C-A6DC-450B-917E-7AE64667D4CE}" destId="{A893F787-9DA3-408E-8133-5431713251DF}" srcOrd="0" destOrd="0" presId="urn:microsoft.com/office/officeart/2005/8/layout/pList2"/>
    <dgm:cxn modelId="{D77A9135-480B-40AB-B494-D04DE9776DF1}" type="presOf" srcId="{C4896787-2CD0-4AD3-9032-46E36CB58629}" destId="{68957CB1-CDE6-4B83-B526-4E0E10E3228E}" srcOrd="0" destOrd="0" presId="urn:microsoft.com/office/officeart/2005/8/layout/pList2"/>
    <dgm:cxn modelId="{58D97436-6515-412A-B348-AA569D14A31B}" srcId="{0761846B-2684-480C-B77A-6AA4561ED7FA}" destId="{46DE5389-272A-450E-A6EB-9FBD95742787}" srcOrd="0" destOrd="0" parTransId="{291929D6-DB85-4617-9E64-F73A5FAE7564}" sibTransId="{7A33708C-A6DC-450B-917E-7AE64667D4CE}"/>
    <dgm:cxn modelId="{AFC7F75E-30B9-4B93-A7FE-C47BCDBA9799}" srcId="{0761846B-2684-480C-B77A-6AA4561ED7FA}" destId="{6DE83ACF-8B36-465D-B073-5A28D6024F06}" srcOrd="2" destOrd="0" parTransId="{53157540-3598-4720-BFCA-26A121C62B9B}" sibTransId="{DF1200B1-71A9-4AB5-9701-B8844CBE44C9}"/>
    <dgm:cxn modelId="{60401563-CE0D-4B46-A698-1C484844FE14}" type="presOf" srcId="{6DE83ACF-8B36-465D-B073-5A28D6024F06}" destId="{791DDCD7-0E34-4F04-8AE4-77494F087F9A}" srcOrd="0" destOrd="0" presId="urn:microsoft.com/office/officeart/2005/8/layout/pList2"/>
    <dgm:cxn modelId="{9DEF1156-2977-4CE2-BB1F-1909F1E109B1}" type="presOf" srcId="{46DE5389-272A-450E-A6EB-9FBD95742787}" destId="{81F0C950-1B37-42CC-890A-88ED2D9FDE10}" srcOrd="0" destOrd="0" presId="urn:microsoft.com/office/officeart/2005/8/layout/pList2"/>
    <dgm:cxn modelId="{505694E0-67FB-4505-B6DD-031B5D49DCCE}" type="presOf" srcId="{51332364-CCD8-4BFC-AF93-AC93543870D8}" destId="{7A2AF403-24C2-4033-9FD2-A9A4140D00DA}" srcOrd="0" destOrd="0" presId="urn:microsoft.com/office/officeart/2005/8/layout/pList2"/>
    <dgm:cxn modelId="{9587F0EE-BB46-4AA9-B39B-6918C5B7EC62}" srcId="{0761846B-2684-480C-B77A-6AA4561ED7FA}" destId="{51332364-CCD8-4BFC-AF93-AC93543870D8}" srcOrd="1" destOrd="0" parTransId="{FB2736EB-3634-4058-81D0-3AE0A8A821EA}" sibTransId="{C4896787-2CD0-4AD3-9032-46E36CB58629}"/>
    <dgm:cxn modelId="{809D33FE-18D3-46A9-A4E0-403856D093FF}" type="presOf" srcId="{0761846B-2684-480C-B77A-6AA4561ED7FA}" destId="{5894E38D-7865-4972-989C-4489440AD399}" srcOrd="0" destOrd="0" presId="urn:microsoft.com/office/officeart/2005/8/layout/pList2"/>
    <dgm:cxn modelId="{6C94AC6D-3466-424F-B65C-B5E137F76934}" type="presParOf" srcId="{5894E38D-7865-4972-989C-4489440AD399}" destId="{60C4CE09-CA88-4F79-A0DB-BCA2231BF98B}" srcOrd="0" destOrd="0" presId="urn:microsoft.com/office/officeart/2005/8/layout/pList2"/>
    <dgm:cxn modelId="{9BF9B8A9-9C8A-40C7-9302-AB4EBF6990BB}" type="presParOf" srcId="{5894E38D-7865-4972-989C-4489440AD399}" destId="{11F42596-5C8D-41F3-A625-AF41AEB1208D}" srcOrd="1" destOrd="0" presId="urn:microsoft.com/office/officeart/2005/8/layout/pList2"/>
    <dgm:cxn modelId="{B484D914-6923-41FA-A7D7-FFDA9BB51082}" type="presParOf" srcId="{11F42596-5C8D-41F3-A625-AF41AEB1208D}" destId="{0FFBBA7B-B990-4046-9056-9032DFD0C4D3}" srcOrd="0" destOrd="0" presId="urn:microsoft.com/office/officeart/2005/8/layout/pList2"/>
    <dgm:cxn modelId="{B2FD5E89-FCAF-49CF-B2D5-E6D302FF2694}" type="presParOf" srcId="{0FFBBA7B-B990-4046-9056-9032DFD0C4D3}" destId="{81F0C950-1B37-42CC-890A-88ED2D9FDE10}" srcOrd="0" destOrd="0" presId="urn:microsoft.com/office/officeart/2005/8/layout/pList2"/>
    <dgm:cxn modelId="{11149CB0-0F2F-4D63-9F63-DA4421979B12}" type="presParOf" srcId="{0FFBBA7B-B990-4046-9056-9032DFD0C4D3}" destId="{F88C1482-C1F7-4863-8A2B-71BD1207A005}" srcOrd="1" destOrd="0" presId="urn:microsoft.com/office/officeart/2005/8/layout/pList2"/>
    <dgm:cxn modelId="{34F23137-0837-479D-B476-483C8688D253}" type="presParOf" srcId="{0FFBBA7B-B990-4046-9056-9032DFD0C4D3}" destId="{2456112F-391F-4FB2-97F5-FE5B720FD05E}" srcOrd="2" destOrd="0" presId="urn:microsoft.com/office/officeart/2005/8/layout/pList2"/>
    <dgm:cxn modelId="{BAEBEC02-6A8D-437A-B98D-09E9307995A4}" type="presParOf" srcId="{11F42596-5C8D-41F3-A625-AF41AEB1208D}" destId="{A893F787-9DA3-408E-8133-5431713251DF}" srcOrd="1" destOrd="0" presId="urn:microsoft.com/office/officeart/2005/8/layout/pList2"/>
    <dgm:cxn modelId="{9011F79E-8289-4A6D-B1CE-3B904E9C95D0}" type="presParOf" srcId="{11F42596-5C8D-41F3-A625-AF41AEB1208D}" destId="{8CA9D41D-0D06-48C1-9D1C-0B3EB3959209}" srcOrd="2" destOrd="0" presId="urn:microsoft.com/office/officeart/2005/8/layout/pList2"/>
    <dgm:cxn modelId="{A0A33C62-BD2E-43C7-8B77-11F48D62DA4E}" type="presParOf" srcId="{8CA9D41D-0D06-48C1-9D1C-0B3EB3959209}" destId="{7A2AF403-24C2-4033-9FD2-A9A4140D00DA}" srcOrd="0" destOrd="0" presId="urn:microsoft.com/office/officeart/2005/8/layout/pList2"/>
    <dgm:cxn modelId="{D842EDEE-399F-4F36-A9B3-71EA5E871CDD}" type="presParOf" srcId="{8CA9D41D-0D06-48C1-9D1C-0B3EB3959209}" destId="{49599788-889E-4FE3-82FE-42A9F66A0745}" srcOrd="1" destOrd="0" presId="urn:microsoft.com/office/officeart/2005/8/layout/pList2"/>
    <dgm:cxn modelId="{638171AC-367C-468E-B784-F096B32C8412}" type="presParOf" srcId="{8CA9D41D-0D06-48C1-9D1C-0B3EB3959209}" destId="{4DA4B03E-651D-4C4C-BF9E-90791104507D}" srcOrd="2" destOrd="0" presId="urn:microsoft.com/office/officeart/2005/8/layout/pList2"/>
    <dgm:cxn modelId="{89AD0EA1-22A8-4A0A-B576-D863CFFDE898}" type="presParOf" srcId="{11F42596-5C8D-41F3-A625-AF41AEB1208D}" destId="{68957CB1-CDE6-4B83-B526-4E0E10E3228E}" srcOrd="3" destOrd="0" presId="urn:microsoft.com/office/officeart/2005/8/layout/pList2"/>
    <dgm:cxn modelId="{D6A899FE-5D07-44C6-9DBB-20ACDF9351E8}" type="presParOf" srcId="{11F42596-5C8D-41F3-A625-AF41AEB1208D}" destId="{B2221A04-B78A-4AB6-9B2C-3B2254204680}" srcOrd="4" destOrd="0" presId="urn:microsoft.com/office/officeart/2005/8/layout/pList2"/>
    <dgm:cxn modelId="{4AEE057E-4191-4CB8-BF07-F73E969D3DE5}" type="presParOf" srcId="{B2221A04-B78A-4AB6-9B2C-3B2254204680}" destId="{791DDCD7-0E34-4F04-8AE4-77494F087F9A}" srcOrd="0" destOrd="0" presId="urn:microsoft.com/office/officeart/2005/8/layout/pList2"/>
    <dgm:cxn modelId="{87632109-5878-4B16-A878-04B597A6247D}" type="presParOf" srcId="{B2221A04-B78A-4AB6-9B2C-3B2254204680}" destId="{D7FE5A1B-B83B-4C96-A3F9-18D79039ABBF}" srcOrd="1" destOrd="0" presId="urn:microsoft.com/office/officeart/2005/8/layout/pList2"/>
    <dgm:cxn modelId="{3C67CBEA-72CA-460E-AC97-42A60F279161}" type="presParOf" srcId="{B2221A04-B78A-4AB6-9B2C-3B2254204680}" destId="{43C66A39-424B-42DE-8D8D-D9D3CFF871B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756E47-05BD-4564-858B-487E5762321C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CB03B2D-43EA-485B-9D94-64AC67A6A0CB}">
      <dgm:prSet phldrT="[Texto]" custT="1"/>
      <dgm:spPr>
        <a:solidFill>
          <a:schemeClr val="bg1"/>
        </a:solidFill>
        <a:ln>
          <a:solidFill>
            <a:srgbClr val="691B31"/>
          </a:solidFill>
        </a:ln>
      </dgm:spPr>
      <dgm:t>
        <a:bodyPr/>
        <a:lstStyle/>
        <a:p>
          <a:r>
            <a:rPr lang="es-MX" sz="1400" kern="1200" dirty="0">
              <a:solidFill>
                <a:srgbClr val="A5A5A5">
                  <a:lumMod val="50000"/>
                </a:srgbClr>
              </a:solidFill>
              <a:latin typeface="Geomanist" panose="02000503000000020004" pitchFamily="50" charset="0"/>
              <a:ea typeface="+mn-ea"/>
              <a:cs typeface="+mn-cs"/>
            </a:rPr>
            <a:t>3.-Cuando las Dependencias y Entidades, no hayan llevado a cabo las acciones a los que estos se refieren.</a:t>
          </a:r>
        </a:p>
      </dgm:t>
    </dgm:pt>
    <dgm:pt modelId="{C650DF93-B032-497D-89EC-C5DFB261152A}" type="parTrans" cxnId="{6D631CD4-E589-41C0-ABE5-C1F03E9DA02C}">
      <dgm:prSet/>
      <dgm:spPr>
        <a:ln>
          <a:solidFill>
            <a:srgbClr val="691B31"/>
          </a:solidFill>
        </a:ln>
      </dgm:spPr>
      <dgm:t>
        <a:bodyPr/>
        <a:lstStyle/>
        <a:p>
          <a:endParaRPr lang="es-MX"/>
        </a:p>
      </dgm:t>
    </dgm:pt>
    <dgm:pt modelId="{E505D417-1C09-4CB7-8FA5-48AB04012C23}" type="sibTrans" cxnId="{6D631CD4-E589-41C0-ABE5-C1F03E9DA02C}">
      <dgm:prSet/>
      <dgm:spPr/>
      <dgm:t>
        <a:bodyPr/>
        <a:lstStyle/>
        <a:p>
          <a:endParaRPr lang="es-MX"/>
        </a:p>
      </dgm:t>
    </dgm:pt>
    <dgm:pt modelId="{777F2AC2-05DC-4754-9EA7-5A3B6D7AE8E8}">
      <dgm:prSet phldrT="[Texto]" custT="1"/>
      <dgm:spPr>
        <a:solidFill>
          <a:schemeClr val="bg1"/>
        </a:solidFill>
        <a:ln>
          <a:solidFill>
            <a:srgbClr val="691B31"/>
          </a:solidFill>
        </a:ln>
      </dgm:spPr>
      <dgm:t>
        <a:bodyPr/>
        <a:lstStyle/>
        <a:p>
          <a:r>
            <a:rPr lang="es-MX" sz="1400" dirty="0">
              <a:solidFill>
                <a:schemeClr val="accent3">
                  <a:lumMod val="50000"/>
                </a:schemeClr>
              </a:solidFill>
              <a:latin typeface="Geomanist" panose="02000503000000020004" pitchFamily="50" charset="0"/>
            </a:rPr>
            <a:t>1.-El instituto podrá evaluar la actuación de las dependencias y entidades en materia de seguridad e higiene en el trabajo a efecto de emitir Recomendaciones.</a:t>
          </a:r>
          <a:endParaRPr lang="es-MX" sz="1400" dirty="0">
            <a:latin typeface="Geomanist" panose="02000503000000020004" pitchFamily="50" charset="0"/>
          </a:endParaRPr>
        </a:p>
      </dgm:t>
    </dgm:pt>
    <dgm:pt modelId="{D566C1C1-938C-4AE1-9FEB-E53F71416AD6}" type="sibTrans" cxnId="{B3B2667B-995D-49D2-AE72-9235E9C54B29}">
      <dgm:prSet/>
      <dgm:spPr/>
      <dgm:t>
        <a:bodyPr/>
        <a:lstStyle/>
        <a:p>
          <a:endParaRPr lang="es-MX"/>
        </a:p>
      </dgm:t>
    </dgm:pt>
    <dgm:pt modelId="{B59AC41B-9E29-4A58-AC3E-8BEAB07DA646}" type="parTrans" cxnId="{B3B2667B-995D-49D2-AE72-9235E9C54B29}">
      <dgm:prSet/>
      <dgm:spPr>
        <a:ln>
          <a:solidFill>
            <a:srgbClr val="691B31"/>
          </a:solidFill>
        </a:ln>
      </dgm:spPr>
      <dgm:t>
        <a:bodyPr/>
        <a:lstStyle/>
        <a:p>
          <a:endParaRPr lang="es-MX" dirty="0"/>
        </a:p>
      </dgm:t>
    </dgm:pt>
    <dgm:pt modelId="{713CB200-C7E1-4025-9489-A76AE13214AC}">
      <dgm:prSet custT="1"/>
      <dgm:spPr>
        <a:solidFill>
          <a:schemeClr val="bg1"/>
        </a:solidFill>
        <a:ln>
          <a:solidFill>
            <a:srgbClr val="691B31"/>
          </a:solidFill>
        </a:ln>
      </dgm:spPr>
      <dgm:t>
        <a:bodyPr/>
        <a:lstStyle/>
        <a:p>
          <a:r>
            <a:rPr lang="es-MX" sz="1400" kern="1200" dirty="0">
              <a:solidFill>
                <a:srgbClr val="A5A5A5">
                  <a:lumMod val="50000"/>
                </a:srgbClr>
              </a:solidFill>
              <a:latin typeface="Geomanist" panose="02000503000000020004" pitchFamily="50" charset="0"/>
              <a:ea typeface="+mn-ea"/>
              <a:cs typeface="+mn-cs"/>
            </a:rPr>
            <a:t>2.-En caso de que exista una relación directa entre un accidente de trabajo y el incumplimiento de una acción preventiva.</a:t>
          </a:r>
        </a:p>
      </dgm:t>
    </dgm:pt>
    <dgm:pt modelId="{7A764DF2-2ED5-4E76-A501-3055B94BD5AC}" type="parTrans" cxnId="{292257A8-A49F-454F-9053-81AAD5E79B93}">
      <dgm:prSet/>
      <dgm:spPr>
        <a:ln>
          <a:solidFill>
            <a:srgbClr val="691B31"/>
          </a:solidFill>
        </a:ln>
      </dgm:spPr>
      <dgm:t>
        <a:bodyPr/>
        <a:lstStyle/>
        <a:p>
          <a:endParaRPr lang="es-MX"/>
        </a:p>
      </dgm:t>
    </dgm:pt>
    <dgm:pt modelId="{0CE01FCB-0E86-407A-B075-4C8E9A987503}" type="sibTrans" cxnId="{292257A8-A49F-454F-9053-81AAD5E79B93}">
      <dgm:prSet/>
      <dgm:spPr/>
      <dgm:t>
        <a:bodyPr/>
        <a:lstStyle/>
        <a:p>
          <a:endParaRPr lang="es-MX"/>
        </a:p>
      </dgm:t>
    </dgm:pt>
    <dgm:pt modelId="{395A6989-5942-452C-AC46-77611DE452F6}">
      <dgm:prSet custT="1"/>
      <dgm:spPr>
        <a:solidFill>
          <a:schemeClr val="bg1"/>
        </a:solidFill>
        <a:ln>
          <a:solidFill>
            <a:srgbClr val="691B31"/>
          </a:solidFill>
        </a:ln>
      </dgm:spPr>
      <dgm:t>
        <a:bodyPr/>
        <a:lstStyle/>
        <a:p>
          <a:r>
            <a:rPr lang="es-MX" sz="1200" dirty="0">
              <a:solidFill>
                <a:schemeClr val="accent3">
                  <a:lumMod val="50000"/>
                </a:schemeClr>
              </a:solidFill>
              <a:latin typeface="Geomanist" panose="02000503000000020004" pitchFamily="50" charset="0"/>
            </a:rPr>
            <a:t>Se da aviso a:</a:t>
          </a:r>
        </a:p>
      </dgm:t>
    </dgm:pt>
    <dgm:pt modelId="{F26C4E48-B88A-464E-B7F5-63CA3102AAFF}" type="parTrans" cxnId="{ED627497-A7CB-493C-9FA6-005FBD25C40E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C4B73111-97CB-4CC6-BD3D-9EA7401DB640}" type="sibTrans" cxnId="{ED627497-A7CB-493C-9FA6-005FBD25C40E}">
      <dgm:prSet/>
      <dgm:spPr/>
      <dgm:t>
        <a:bodyPr/>
        <a:lstStyle/>
        <a:p>
          <a:endParaRPr lang="es-MX"/>
        </a:p>
      </dgm:t>
    </dgm:pt>
    <dgm:pt modelId="{35BD41B0-CF92-4E45-92A7-32DE4D41CC07}">
      <dgm:prSet custT="1"/>
      <dgm:spPr>
        <a:solidFill>
          <a:schemeClr val="bg1"/>
        </a:solidFill>
        <a:ln>
          <a:solidFill>
            <a:srgbClr val="691B31"/>
          </a:solidFill>
        </a:ln>
      </dgm:spPr>
      <dgm:t>
        <a:bodyPr/>
        <a:lstStyle/>
        <a:p>
          <a:r>
            <a:rPr lang="es-MX" sz="1200" dirty="0">
              <a:solidFill>
                <a:schemeClr val="accent3">
                  <a:lumMod val="50000"/>
                </a:schemeClr>
              </a:solidFill>
              <a:latin typeface="Geomanist" panose="02000503000000020004" pitchFamily="50" charset="0"/>
            </a:rPr>
            <a:t>Se da aviso a:</a:t>
          </a:r>
        </a:p>
      </dgm:t>
    </dgm:pt>
    <dgm:pt modelId="{0A13CDC8-D6F4-42CD-AE49-02493D4E4F09}" type="parTrans" cxnId="{7C884758-6375-41B0-A581-0ADDECD5604D}">
      <dgm:prSet/>
      <dgm:spPr>
        <a:ln>
          <a:solidFill>
            <a:schemeClr val="bg1"/>
          </a:solidFill>
        </a:ln>
      </dgm:spPr>
      <dgm:t>
        <a:bodyPr/>
        <a:lstStyle/>
        <a:p>
          <a:endParaRPr lang="es-MX"/>
        </a:p>
      </dgm:t>
    </dgm:pt>
    <dgm:pt modelId="{377F5C33-EA71-450E-BCA6-3B5F8ECBDBB0}" type="sibTrans" cxnId="{7C884758-6375-41B0-A581-0ADDECD5604D}">
      <dgm:prSet/>
      <dgm:spPr/>
      <dgm:t>
        <a:bodyPr/>
        <a:lstStyle/>
        <a:p>
          <a:endParaRPr lang="es-MX"/>
        </a:p>
      </dgm:t>
    </dgm:pt>
    <dgm:pt modelId="{BA30822C-EEB7-4529-A332-747204788BAC}">
      <dgm:prSet custT="1"/>
      <dgm:spPr>
        <a:solidFill>
          <a:schemeClr val="bg1"/>
        </a:solidFill>
        <a:ln>
          <a:solidFill>
            <a:srgbClr val="691B31"/>
          </a:solidFill>
        </a:ln>
      </dgm:spPr>
      <dgm:t>
        <a:bodyPr/>
        <a:lstStyle/>
        <a:p>
          <a:r>
            <a:rPr lang="es-MX" sz="1800" dirty="0">
              <a:solidFill>
                <a:srgbClr val="691B31"/>
              </a:solidFill>
              <a:latin typeface="Geomanist" panose="02000503000000020004" pitchFamily="50" charset="0"/>
            </a:rPr>
            <a:t>Artículo 71 de la ley del ISSSTE</a:t>
          </a:r>
          <a:endParaRPr lang="es-MX" sz="1800" dirty="0">
            <a:latin typeface="Geomanist" panose="02000503000000020004" pitchFamily="50" charset="0"/>
          </a:endParaRPr>
        </a:p>
      </dgm:t>
    </dgm:pt>
    <dgm:pt modelId="{5771535E-A098-4197-A128-919EA33E391E}" type="sibTrans" cxnId="{83B07553-7BE0-4ACB-9E9B-384C276232D1}">
      <dgm:prSet/>
      <dgm:spPr/>
      <dgm:t>
        <a:bodyPr/>
        <a:lstStyle/>
        <a:p>
          <a:endParaRPr lang="es-MX"/>
        </a:p>
      </dgm:t>
    </dgm:pt>
    <dgm:pt modelId="{9CA04E83-05B2-4A55-A6DB-6EC4D77F3D86}" type="parTrans" cxnId="{83B07553-7BE0-4ACB-9E9B-384C276232D1}">
      <dgm:prSet/>
      <dgm:spPr/>
      <dgm:t>
        <a:bodyPr/>
        <a:lstStyle/>
        <a:p>
          <a:endParaRPr lang="es-MX"/>
        </a:p>
      </dgm:t>
    </dgm:pt>
    <dgm:pt modelId="{74940DDA-A43A-47BD-B4AA-1483F48CCCF4}" type="pres">
      <dgm:prSet presAssocID="{33756E47-05BD-4564-858B-487E5762321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95F68E8-9641-46DD-B050-E637D73617ED}" type="pres">
      <dgm:prSet presAssocID="{BA30822C-EEB7-4529-A332-747204788BAC}" presName="root1" presStyleCnt="0"/>
      <dgm:spPr/>
    </dgm:pt>
    <dgm:pt modelId="{BC5ACD3B-A38A-4E06-AF1F-DFC11F376487}" type="pres">
      <dgm:prSet presAssocID="{BA30822C-EEB7-4529-A332-747204788BAC}" presName="LevelOneTextNode" presStyleLbl="node0" presStyleIdx="0" presStyleCnt="1" custScaleX="96480" custScaleY="150907" custLinFactNeighborX="7748" custLinFactNeighborY="-38183">
        <dgm:presLayoutVars>
          <dgm:chPref val="3"/>
        </dgm:presLayoutVars>
      </dgm:prSet>
      <dgm:spPr/>
    </dgm:pt>
    <dgm:pt modelId="{A0EF8569-98A4-4FED-AD0D-83E9475B877E}" type="pres">
      <dgm:prSet presAssocID="{BA30822C-EEB7-4529-A332-747204788BAC}" presName="level2hierChild" presStyleCnt="0"/>
      <dgm:spPr/>
    </dgm:pt>
    <dgm:pt modelId="{5EEC04A3-BB48-4982-BEFF-053F742D0EF8}" type="pres">
      <dgm:prSet presAssocID="{B59AC41B-9E29-4A58-AC3E-8BEAB07DA646}" presName="conn2-1" presStyleLbl="parChTrans1D2" presStyleIdx="0" presStyleCnt="1"/>
      <dgm:spPr/>
    </dgm:pt>
    <dgm:pt modelId="{91DF414A-5857-4ADD-9470-1F53F4917A10}" type="pres">
      <dgm:prSet presAssocID="{B59AC41B-9E29-4A58-AC3E-8BEAB07DA646}" presName="connTx" presStyleLbl="parChTrans1D2" presStyleIdx="0" presStyleCnt="1"/>
      <dgm:spPr/>
    </dgm:pt>
    <dgm:pt modelId="{12C5D6D5-4B0F-47E7-8053-4E6421A5A377}" type="pres">
      <dgm:prSet presAssocID="{777F2AC2-05DC-4754-9EA7-5A3B6D7AE8E8}" presName="root2" presStyleCnt="0"/>
      <dgm:spPr/>
    </dgm:pt>
    <dgm:pt modelId="{4D02205F-BB20-46FB-8DA2-9E09294F1D1F}" type="pres">
      <dgm:prSet presAssocID="{777F2AC2-05DC-4754-9EA7-5A3B6D7AE8E8}" presName="LevelTwoTextNode" presStyleLbl="node2" presStyleIdx="0" presStyleCnt="1" custScaleX="172227" custScaleY="163893" custLinFactNeighborX="1243" custLinFactNeighborY="-39756">
        <dgm:presLayoutVars>
          <dgm:chPref val="3"/>
        </dgm:presLayoutVars>
      </dgm:prSet>
      <dgm:spPr/>
    </dgm:pt>
    <dgm:pt modelId="{FC69A4BF-BEF4-4AE0-BB1D-8CE3398C2665}" type="pres">
      <dgm:prSet presAssocID="{777F2AC2-05DC-4754-9EA7-5A3B6D7AE8E8}" presName="level3hierChild" presStyleCnt="0"/>
      <dgm:spPr/>
    </dgm:pt>
    <dgm:pt modelId="{5172D3BD-C09B-4913-A86A-60AD3E69960E}" type="pres">
      <dgm:prSet presAssocID="{7A764DF2-2ED5-4E76-A501-3055B94BD5AC}" presName="conn2-1" presStyleLbl="parChTrans1D3" presStyleIdx="0" presStyleCnt="2"/>
      <dgm:spPr/>
    </dgm:pt>
    <dgm:pt modelId="{4C8AC189-D39C-4218-8610-183461D85792}" type="pres">
      <dgm:prSet presAssocID="{7A764DF2-2ED5-4E76-A501-3055B94BD5AC}" presName="connTx" presStyleLbl="parChTrans1D3" presStyleIdx="0" presStyleCnt="2"/>
      <dgm:spPr/>
    </dgm:pt>
    <dgm:pt modelId="{D1826AE4-4D8E-4F7F-BD66-26ABEAF6ED72}" type="pres">
      <dgm:prSet presAssocID="{713CB200-C7E1-4025-9489-A76AE13214AC}" presName="root2" presStyleCnt="0"/>
      <dgm:spPr/>
    </dgm:pt>
    <dgm:pt modelId="{247EF87F-2DD4-40B7-A101-4CA988FB89DF}" type="pres">
      <dgm:prSet presAssocID="{713CB200-C7E1-4025-9489-A76AE13214AC}" presName="LevelTwoTextNode" presStyleLbl="node3" presStyleIdx="0" presStyleCnt="2" custScaleX="163770" custScaleY="140974" custLinFactNeighborX="-25315" custLinFactNeighborY="-63910">
        <dgm:presLayoutVars>
          <dgm:chPref val="3"/>
        </dgm:presLayoutVars>
      </dgm:prSet>
      <dgm:spPr/>
    </dgm:pt>
    <dgm:pt modelId="{38A6AAF9-BDE2-47BA-9939-0EBFCF8DC6C0}" type="pres">
      <dgm:prSet presAssocID="{713CB200-C7E1-4025-9489-A76AE13214AC}" presName="level3hierChild" presStyleCnt="0"/>
      <dgm:spPr/>
    </dgm:pt>
    <dgm:pt modelId="{2EF42A19-0CBB-4961-A76F-3EF98C112FFB}" type="pres">
      <dgm:prSet presAssocID="{F26C4E48-B88A-464E-B7F5-63CA3102AAFF}" presName="conn2-1" presStyleLbl="parChTrans1D4" presStyleIdx="0" presStyleCnt="2"/>
      <dgm:spPr/>
    </dgm:pt>
    <dgm:pt modelId="{451B6947-37AB-4C81-A606-EB355F571A35}" type="pres">
      <dgm:prSet presAssocID="{F26C4E48-B88A-464E-B7F5-63CA3102AAFF}" presName="connTx" presStyleLbl="parChTrans1D4" presStyleIdx="0" presStyleCnt="2"/>
      <dgm:spPr/>
    </dgm:pt>
    <dgm:pt modelId="{DE0B32A2-6FA6-4429-A058-1C9EA9A50046}" type="pres">
      <dgm:prSet presAssocID="{395A6989-5942-452C-AC46-77611DE452F6}" presName="root2" presStyleCnt="0"/>
      <dgm:spPr/>
    </dgm:pt>
    <dgm:pt modelId="{E563FC60-7371-496F-B962-A0DF3B936CBD}" type="pres">
      <dgm:prSet presAssocID="{395A6989-5942-452C-AC46-77611DE452F6}" presName="LevelTwoTextNode" presStyleLbl="node4" presStyleIdx="0" presStyleCnt="2" custScaleX="38719" custScaleY="93247" custLinFactNeighborX="-20477" custLinFactNeighborY="-62574">
        <dgm:presLayoutVars>
          <dgm:chPref val="3"/>
        </dgm:presLayoutVars>
      </dgm:prSet>
      <dgm:spPr/>
    </dgm:pt>
    <dgm:pt modelId="{CD5645CC-0E04-43F7-9BB7-5385E8FCB0AB}" type="pres">
      <dgm:prSet presAssocID="{395A6989-5942-452C-AC46-77611DE452F6}" presName="level3hierChild" presStyleCnt="0"/>
      <dgm:spPr/>
    </dgm:pt>
    <dgm:pt modelId="{CF0DFCE3-091D-4904-972D-A6D597181348}" type="pres">
      <dgm:prSet presAssocID="{C650DF93-B032-497D-89EC-C5DFB261152A}" presName="conn2-1" presStyleLbl="parChTrans1D3" presStyleIdx="1" presStyleCnt="2"/>
      <dgm:spPr/>
    </dgm:pt>
    <dgm:pt modelId="{C94737F1-FB23-4E8C-BC4A-CC9F6F544037}" type="pres">
      <dgm:prSet presAssocID="{C650DF93-B032-497D-89EC-C5DFB261152A}" presName="connTx" presStyleLbl="parChTrans1D3" presStyleIdx="1" presStyleCnt="2"/>
      <dgm:spPr/>
    </dgm:pt>
    <dgm:pt modelId="{5FBDEDA5-7980-4504-B5FB-5ABAA0B87CBC}" type="pres">
      <dgm:prSet presAssocID="{0CB03B2D-43EA-485B-9D94-64AC67A6A0CB}" presName="root2" presStyleCnt="0"/>
      <dgm:spPr/>
    </dgm:pt>
    <dgm:pt modelId="{A886DC5B-A888-4CDD-9C6B-6A13FE4582DE}" type="pres">
      <dgm:prSet presAssocID="{0CB03B2D-43EA-485B-9D94-64AC67A6A0CB}" presName="LevelTwoTextNode" presStyleLbl="node3" presStyleIdx="1" presStyleCnt="2" custScaleX="164285" custScaleY="164080" custLinFactNeighborX="-23621" custLinFactNeighborY="10133">
        <dgm:presLayoutVars>
          <dgm:chPref val="3"/>
        </dgm:presLayoutVars>
      </dgm:prSet>
      <dgm:spPr/>
    </dgm:pt>
    <dgm:pt modelId="{F51E1732-536E-439A-AA63-C6F345631A9B}" type="pres">
      <dgm:prSet presAssocID="{0CB03B2D-43EA-485B-9D94-64AC67A6A0CB}" presName="level3hierChild" presStyleCnt="0"/>
      <dgm:spPr/>
    </dgm:pt>
    <dgm:pt modelId="{238F41B2-2E51-479D-A09B-D8423401AE42}" type="pres">
      <dgm:prSet presAssocID="{0A13CDC8-D6F4-42CD-AE49-02493D4E4F09}" presName="conn2-1" presStyleLbl="parChTrans1D4" presStyleIdx="1" presStyleCnt="2"/>
      <dgm:spPr/>
    </dgm:pt>
    <dgm:pt modelId="{C8E1373B-B4B3-4B25-B713-906C912EBD4E}" type="pres">
      <dgm:prSet presAssocID="{0A13CDC8-D6F4-42CD-AE49-02493D4E4F09}" presName="connTx" presStyleLbl="parChTrans1D4" presStyleIdx="1" presStyleCnt="2"/>
      <dgm:spPr/>
    </dgm:pt>
    <dgm:pt modelId="{766B2BE6-E03F-45AA-BFBF-7A46D26CF028}" type="pres">
      <dgm:prSet presAssocID="{35BD41B0-CF92-4E45-92A7-32DE4D41CC07}" presName="root2" presStyleCnt="0"/>
      <dgm:spPr/>
    </dgm:pt>
    <dgm:pt modelId="{C845C23B-F04D-44D8-91AE-07C96E9288E2}" type="pres">
      <dgm:prSet presAssocID="{35BD41B0-CF92-4E45-92A7-32DE4D41CC07}" presName="LevelTwoTextNode" presStyleLbl="node4" presStyleIdx="1" presStyleCnt="2" custScaleX="38074" custScaleY="92243" custLinFactNeighborX="-20599" custLinFactNeighborY="9773">
        <dgm:presLayoutVars>
          <dgm:chPref val="3"/>
        </dgm:presLayoutVars>
      </dgm:prSet>
      <dgm:spPr/>
    </dgm:pt>
    <dgm:pt modelId="{DC9BAFBE-4EC0-4C3D-9DE4-6E107DF1766F}" type="pres">
      <dgm:prSet presAssocID="{35BD41B0-CF92-4E45-92A7-32DE4D41CC07}" presName="level3hierChild" presStyleCnt="0"/>
      <dgm:spPr/>
    </dgm:pt>
  </dgm:ptLst>
  <dgm:cxnLst>
    <dgm:cxn modelId="{FD4D6118-9D7E-4132-B5E4-4070B132BD8D}" type="presOf" srcId="{7A764DF2-2ED5-4E76-A501-3055B94BD5AC}" destId="{4C8AC189-D39C-4218-8610-183461D85792}" srcOrd="1" destOrd="0" presId="urn:microsoft.com/office/officeart/2005/8/layout/hierarchy2"/>
    <dgm:cxn modelId="{E3C1881D-AA81-4C1A-A12C-FAD1E33233A5}" type="presOf" srcId="{7A764DF2-2ED5-4E76-A501-3055B94BD5AC}" destId="{5172D3BD-C09B-4913-A86A-60AD3E69960E}" srcOrd="0" destOrd="0" presId="urn:microsoft.com/office/officeart/2005/8/layout/hierarchy2"/>
    <dgm:cxn modelId="{A14EF340-72E7-4B2D-8B55-FAAE89C22CA2}" type="presOf" srcId="{0A13CDC8-D6F4-42CD-AE49-02493D4E4F09}" destId="{238F41B2-2E51-479D-A09B-D8423401AE42}" srcOrd="0" destOrd="0" presId="urn:microsoft.com/office/officeart/2005/8/layout/hierarchy2"/>
    <dgm:cxn modelId="{83B07553-7BE0-4ACB-9E9B-384C276232D1}" srcId="{33756E47-05BD-4564-858B-487E5762321C}" destId="{BA30822C-EEB7-4529-A332-747204788BAC}" srcOrd="0" destOrd="0" parTransId="{9CA04E83-05B2-4A55-A6DB-6EC4D77F3D86}" sibTransId="{5771535E-A098-4197-A128-919EA33E391E}"/>
    <dgm:cxn modelId="{7C884758-6375-41B0-A581-0ADDECD5604D}" srcId="{0CB03B2D-43EA-485B-9D94-64AC67A6A0CB}" destId="{35BD41B0-CF92-4E45-92A7-32DE4D41CC07}" srcOrd="0" destOrd="0" parTransId="{0A13CDC8-D6F4-42CD-AE49-02493D4E4F09}" sibTransId="{377F5C33-EA71-450E-BCA6-3B5F8ECBDBB0}"/>
    <dgm:cxn modelId="{24BB057A-DDB0-4865-A4D3-C2BC0B16D309}" type="presOf" srcId="{35BD41B0-CF92-4E45-92A7-32DE4D41CC07}" destId="{C845C23B-F04D-44D8-91AE-07C96E9288E2}" srcOrd="0" destOrd="0" presId="urn:microsoft.com/office/officeart/2005/8/layout/hierarchy2"/>
    <dgm:cxn modelId="{B3B2667B-995D-49D2-AE72-9235E9C54B29}" srcId="{BA30822C-EEB7-4529-A332-747204788BAC}" destId="{777F2AC2-05DC-4754-9EA7-5A3B6D7AE8E8}" srcOrd="0" destOrd="0" parTransId="{B59AC41B-9E29-4A58-AC3E-8BEAB07DA646}" sibTransId="{D566C1C1-938C-4AE1-9FEB-E53F71416AD6}"/>
    <dgm:cxn modelId="{48724A7B-8BE4-41E3-81F4-3BB77504D284}" type="presOf" srcId="{F26C4E48-B88A-464E-B7F5-63CA3102AAFF}" destId="{2EF42A19-0CBB-4961-A76F-3EF98C112FFB}" srcOrd="0" destOrd="0" presId="urn:microsoft.com/office/officeart/2005/8/layout/hierarchy2"/>
    <dgm:cxn modelId="{0AE8F085-85A6-4AA9-B6D9-AFDCD1B8D80A}" type="presOf" srcId="{33756E47-05BD-4564-858B-487E5762321C}" destId="{74940DDA-A43A-47BD-B4AA-1483F48CCCF4}" srcOrd="0" destOrd="0" presId="urn:microsoft.com/office/officeart/2005/8/layout/hierarchy2"/>
    <dgm:cxn modelId="{14089C87-500C-490B-8C20-C2B7DA8A93A4}" type="presOf" srcId="{C650DF93-B032-497D-89EC-C5DFB261152A}" destId="{C94737F1-FB23-4E8C-BC4A-CC9F6F544037}" srcOrd="1" destOrd="0" presId="urn:microsoft.com/office/officeart/2005/8/layout/hierarchy2"/>
    <dgm:cxn modelId="{C35D818A-9852-41F0-8BC2-080919347C9A}" type="presOf" srcId="{0A13CDC8-D6F4-42CD-AE49-02493D4E4F09}" destId="{C8E1373B-B4B3-4B25-B713-906C912EBD4E}" srcOrd="1" destOrd="0" presId="urn:microsoft.com/office/officeart/2005/8/layout/hierarchy2"/>
    <dgm:cxn modelId="{ED627497-A7CB-493C-9FA6-005FBD25C40E}" srcId="{713CB200-C7E1-4025-9489-A76AE13214AC}" destId="{395A6989-5942-452C-AC46-77611DE452F6}" srcOrd="0" destOrd="0" parTransId="{F26C4E48-B88A-464E-B7F5-63CA3102AAFF}" sibTransId="{C4B73111-97CB-4CC6-BD3D-9EA7401DB640}"/>
    <dgm:cxn modelId="{2AC63F9E-9424-4D5F-BB0D-0959E275121D}" type="presOf" srcId="{0CB03B2D-43EA-485B-9D94-64AC67A6A0CB}" destId="{A886DC5B-A888-4CDD-9C6B-6A13FE4582DE}" srcOrd="0" destOrd="0" presId="urn:microsoft.com/office/officeart/2005/8/layout/hierarchy2"/>
    <dgm:cxn modelId="{758C15A0-860B-400A-98B0-EEAE04D54269}" type="presOf" srcId="{395A6989-5942-452C-AC46-77611DE452F6}" destId="{E563FC60-7371-496F-B962-A0DF3B936CBD}" srcOrd="0" destOrd="0" presId="urn:microsoft.com/office/officeart/2005/8/layout/hierarchy2"/>
    <dgm:cxn modelId="{292257A8-A49F-454F-9053-81AAD5E79B93}" srcId="{777F2AC2-05DC-4754-9EA7-5A3B6D7AE8E8}" destId="{713CB200-C7E1-4025-9489-A76AE13214AC}" srcOrd="0" destOrd="0" parTransId="{7A764DF2-2ED5-4E76-A501-3055B94BD5AC}" sibTransId="{0CE01FCB-0E86-407A-B075-4C8E9A987503}"/>
    <dgm:cxn modelId="{F5D700AB-48F7-4E11-927F-E193E5A13C9A}" type="presOf" srcId="{C650DF93-B032-497D-89EC-C5DFB261152A}" destId="{CF0DFCE3-091D-4904-972D-A6D597181348}" srcOrd="0" destOrd="0" presId="urn:microsoft.com/office/officeart/2005/8/layout/hierarchy2"/>
    <dgm:cxn modelId="{87FC40B4-A3AD-4EDA-A206-9114BB902B79}" type="presOf" srcId="{F26C4E48-B88A-464E-B7F5-63CA3102AAFF}" destId="{451B6947-37AB-4C81-A606-EB355F571A35}" srcOrd="1" destOrd="0" presId="urn:microsoft.com/office/officeart/2005/8/layout/hierarchy2"/>
    <dgm:cxn modelId="{F64703BA-47CA-4621-9FC8-109B860D4EDB}" type="presOf" srcId="{713CB200-C7E1-4025-9489-A76AE13214AC}" destId="{247EF87F-2DD4-40B7-A101-4CA988FB89DF}" srcOrd="0" destOrd="0" presId="urn:microsoft.com/office/officeart/2005/8/layout/hierarchy2"/>
    <dgm:cxn modelId="{56A1D6BE-BFC9-46A5-B2A0-B27F27DC3B2E}" type="presOf" srcId="{BA30822C-EEB7-4529-A332-747204788BAC}" destId="{BC5ACD3B-A38A-4E06-AF1F-DFC11F376487}" srcOrd="0" destOrd="0" presId="urn:microsoft.com/office/officeart/2005/8/layout/hierarchy2"/>
    <dgm:cxn modelId="{6D631CD4-E589-41C0-ABE5-C1F03E9DA02C}" srcId="{777F2AC2-05DC-4754-9EA7-5A3B6D7AE8E8}" destId="{0CB03B2D-43EA-485B-9D94-64AC67A6A0CB}" srcOrd="1" destOrd="0" parTransId="{C650DF93-B032-497D-89EC-C5DFB261152A}" sibTransId="{E505D417-1C09-4CB7-8FA5-48AB04012C23}"/>
    <dgm:cxn modelId="{A3799DEF-2AA6-487A-9815-0AC24195901E}" type="presOf" srcId="{B59AC41B-9E29-4A58-AC3E-8BEAB07DA646}" destId="{5EEC04A3-BB48-4982-BEFF-053F742D0EF8}" srcOrd="0" destOrd="0" presId="urn:microsoft.com/office/officeart/2005/8/layout/hierarchy2"/>
    <dgm:cxn modelId="{50DCDBF2-CCAA-4E48-B8FE-98F3F54EE497}" type="presOf" srcId="{777F2AC2-05DC-4754-9EA7-5A3B6D7AE8E8}" destId="{4D02205F-BB20-46FB-8DA2-9E09294F1D1F}" srcOrd="0" destOrd="0" presId="urn:microsoft.com/office/officeart/2005/8/layout/hierarchy2"/>
    <dgm:cxn modelId="{F9CADDFD-332B-4694-BFA8-325C283915B2}" type="presOf" srcId="{B59AC41B-9E29-4A58-AC3E-8BEAB07DA646}" destId="{91DF414A-5857-4ADD-9470-1F53F4917A10}" srcOrd="1" destOrd="0" presId="urn:microsoft.com/office/officeart/2005/8/layout/hierarchy2"/>
    <dgm:cxn modelId="{F79C7753-4E37-4CCD-ABAC-72A4F04852E4}" type="presParOf" srcId="{74940DDA-A43A-47BD-B4AA-1483F48CCCF4}" destId="{B95F68E8-9641-46DD-B050-E637D73617ED}" srcOrd="0" destOrd="0" presId="urn:microsoft.com/office/officeart/2005/8/layout/hierarchy2"/>
    <dgm:cxn modelId="{6A003CCE-D449-4398-9FAD-F9E9A4C013E4}" type="presParOf" srcId="{B95F68E8-9641-46DD-B050-E637D73617ED}" destId="{BC5ACD3B-A38A-4E06-AF1F-DFC11F376487}" srcOrd="0" destOrd="0" presId="urn:microsoft.com/office/officeart/2005/8/layout/hierarchy2"/>
    <dgm:cxn modelId="{41C40115-CA7A-49DA-AB10-096A57447126}" type="presParOf" srcId="{B95F68E8-9641-46DD-B050-E637D73617ED}" destId="{A0EF8569-98A4-4FED-AD0D-83E9475B877E}" srcOrd="1" destOrd="0" presId="urn:microsoft.com/office/officeart/2005/8/layout/hierarchy2"/>
    <dgm:cxn modelId="{9CB16855-309A-455F-828D-1608C68BA4B9}" type="presParOf" srcId="{A0EF8569-98A4-4FED-AD0D-83E9475B877E}" destId="{5EEC04A3-BB48-4982-BEFF-053F742D0EF8}" srcOrd="0" destOrd="0" presId="urn:microsoft.com/office/officeart/2005/8/layout/hierarchy2"/>
    <dgm:cxn modelId="{ABAA40D3-D33E-4EA7-9A03-75B071F0AA6C}" type="presParOf" srcId="{5EEC04A3-BB48-4982-BEFF-053F742D0EF8}" destId="{91DF414A-5857-4ADD-9470-1F53F4917A10}" srcOrd="0" destOrd="0" presId="urn:microsoft.com/office/officeart/2005/8/layout/hierarchy2"/>
    <dgm:cxn modelId="{A9F53AD6-2F2D-49B2-804C-27C3EBE28F41}" type="presParOf" srcId="{A0EF8569-98A4-4FED-AD0D-83E9475B877E}" destId="{12C5D6D5-4B0F-47E7-8053-4E6421A5A377}" srcOrd="1" destOrd="0" presId="urn:microsoft.com/office/officeart/2005/8/layout/hierarchy2"/>
    <dgm:cxn modelId="{D0D1816A-AB3D-499B-BDC6-14D10FB52C8F}" type="presParOf" srcId="{12C5D6D5-4B0F-47E7-8053-4E6421A5A377}" destId="{4D02205F-BB20-46FB-8DA2-9E09294F1D1F}" srcOrd="0" destOrd="0" presId="urn:microsoft.com/office/officeart/2005/8/layout/hierarchy2"/>
    <dgm:cxn modelId="{6701A765-20FB-456B-B5CF-BAE297260112}" type="presParOf" srcId="{12C5D6D5-4B0F-47E7-8053-4E6421A5A377}" destId="{FC69A4BF-BEF4-4AE0-BB1D-8CE3398C2665}" srcOrd="1" destOrd="0" presId="urn:microsoft.com/office/officeart/2005/8/layout/hierarchy2"/>
    <dgm:cxn modelId="{292585F1-D397-4983-979D-5CAD8C0C35F6}" type="presParOf" srcId="{FC69A4BF-BEF4-4AE0-BB1D-8CE3398C2665}" destId="{5172D3BD-C09B-4913-A86A-60AD3E69960E}" srcOrd="0" destOrd="0" presId="urn:microsoft.com/office/officeart/2005/8/layout/hierarchy2"/>
    <dgm:cxn modelId="{B228589A-007E-42F9-A707-FE116A2765F9}" type="presParOf" srcId="{5172D3BD-C09B-4913-A86A-60AD3E69960E}" destId="{4C8AC189-D39C-4218-8610-183461D85792}" srcOrd="0" destOrd="0" presId="urn:microsoft.com/office/officeart/2005/8/layout/hierarchy2"/>
    <dgm:cxn modelId="{62F206C4-A485-4317-8F8A-1BBAB038FC90}" type="presParOf" srcId="{FC69A4BF-BEF4-4AE0-BB1D-8CE3398C2665}" destId="{D1826AE4-4D8E-4F7F-BD66-26ABEAF6ED72}" srcOrd="1" destOrd="0" presId="urn:microsoft.com/office/officeart/2005/8/layout/hierarchy2"/>
    <dgm:cxn modelId="{D68ACE66-F849-41F9-A6E5-AB7618508B34}" type="presParOf" srcId="{D1826AE4-4D8E-4F7F-BD66-26ABEAF6ED72}" destId="{247EF87F-2DD4-40B7-A101-4CA988FB89DF}" srcOrd="0" destOrd="0" presId="urn:microsoft.com/office/officeart/2005/8/layout/hierarchy2"/>
    <dgm:cxn modelId="{63DA5908-A44E-4B2C-84D7-0977485386A1}" type="presParOf" srcId="{D1826AE4-4D8E-4F7F-BD66-26ABEAF6ED72}" destId="{38A6AAF9-BDE2-47BA-9939-0EBFCF8DC6C0}" srcOrd="1" destOrd="0" presId="urn:microsoft.com/office/officeart/2005/8/layout/hierarchy2"/>
    <dgm:cxn modelId="{09E2D8B2-51F3-40CC-8579-38D13A5148F9}" type="presParOf" srcId="{38A6AAF9-BDE2-47BA-9939-0EBFCF8DC6C0}" destId="{2EF42A19-0CBB-4961-A76F-3EF98C112FFB}" srcOrd="0" destOrd="0" presId="urn:microsoft.com/office/officeart/2005/8/layout/hierarchy2"/>
    <dgm:cxn modelId="{3B5B7A68-B2FC-4D78-A9C9-1A9EF0A9F400}" type="presParOf" srcId="{2EF42A19-0CBB-4961-A76F-3EF98C112FFB}" destId="{451B6947-37AB-4C81-A606-EB355F571A35}" srcOrd="0" destOrd="0" presId="urn:microsoft.com/office/officeart/2005/8/layout/hierarchy2"/>
    <dgm:cxn modelId="{53D08B09-B56A-4706-BF4D-A244EED45B06}" type="presParOf" srcId="{38A6AAF9-BDE2-47BA-9939-0EBFCF8DC6C0}" destId="{DE0B32A2-6FA6-4429-A058-1C9EA9A50046}" srcOrd="1" destOrd="0" presId="urn:microsoft.com/office/officeart/2005/8/layout/hierarchy2"/>
    <dgm:cxn modelId="{BB6A6E48-F094-4623-8040-AC960DF957F4}" type="presParOf" srcId="{DE0B32A2-6FA6-4429-A058-1C9EA9A50046}" destId="{E563FC60-7371-496F-B962-A0DF3B936CBD}" srcOrd="0" destOrd="0" presId="urn:microsoft.com/office/officeart/2005/8/layout/hierarchy2"/>
    <dgm:cxn modelId="{A2C90645-B520-43FF-AD5E-D489E257B701}" type="presParOf" srcId="{DE0B32A2-6FA6-4429-A058-1C9EA9A50046}" destId="{CD5645CC-0E04-43F7-9BB7-5385E8FCB0AB}" srcOrd="1" destOrd="0" presId="urn:microsoft.com/office/officeart/2005/8/layout/hierarchy2"/>
    <dgm:cxn modelId="{559C4F99-B7EB-48DB-AC0F-97A7E2145613}" type="presParOf" srcId="{FC69A4BF-BEF4-4AE0-BB1D-8CE3398C2665}" destId="{CF0DFCE3-091D-4904-972D-A6D597181348}" srcOrd="2" destOrd="0" presId="urn:microsoft.com/office/officeart/2005/8/layout/hierarchy2"/>
    <dgm:cxn modelId="{35B1360B-369E-4422-9E3D-E9C9740C39BC}" type="presParOf" srcId="{CF0DFCE3-091D-4904-972D-A6D597181348}" destId="{C94737F1-FB23-4E8C-BC4A-CC9F6F544037}" srcOrd="0" destOrd="0" presId="urn:microsoft.com/office/officeart/2005/8/layout/hierarchy2"/>
    <dgm:cxn modelId="{4E817AC6-9A83-481B-9455-5F8B1C82DDF3}" type="presParOf" srcId="{FC69A4BF-BEF4-4AE0-BB1D-8CE3398C2665}" destId="{5FBDEDA5-7980-4504-B5FB-5ABAA0B87CBC}" srcOrd="3" destOrd="0" presId="urn:microsoft.com/office/officeart/2005/8/layout/hierarchy2"/>
    <dgm:cxn modelId="{47EEFE1B-8BFF-4AA4-A210-6712534A12A0}" type="presParOf" srcId="{5FBDEDA5-7980-4504-B5FB-5ABAA0B87CBC}" destId="{A886DC5B-A888-4CDD-9C6B-6A13FE4582DE}" srcOrd="0" destOrd="0" presId="urn:microsoft.com/office/officeart/2005/8/layout/hierarchy2"/>
    <dgm:cxn modelId="{BBC2AAE1-8AEE-4AF3-89C6-BB717D5F179D}" type="presParOf" srcId="{5FBDEDA5-7980-4504-B5FB-5ABAA0B87CBC}" destId="{F51E1732-536E-439A-AA63-C6F345631A9B}" srcOrd="1" destOrd="0" presId="urn:microsoft.com/office/officeart/2005/8/layout/hierarchy2"/>
    <dgm:cxn modelId="{7E8C358A-E601-4FDC-9D7B-8420EBFEA4DE}" type="presParOf" srcId="{F51E1732-536E-439A-AA63-C6F345631A9B}" destId="{238F41B2-2E51-479D-A09B-D8423401AE42}" srcOrd="0" destOrd="0" presId="urn:microsoft.com/office/officeart/2005/8/layout/hierarchy2"/>
    <dgm:cxn modelId="{4B57A2CD-CEBA-490A-862F-455962FDFD79}" type="presParOf" srcId="{238F41B2-2E51-479D-A09B-D8423401AE42}" destId="{C8E1373B-B4B3-4B25-B713-906C912EBD4E}" srcOrd="0" destOrd="0" presId="urn:microsoft.com/office/officeart/2005/8/layout/hierarchy2"/>
    <dgm:cxn modelId="{C2A576B7-AFA2-49B9-BC18-4407602EFCCC}" type="presParOf" srcId="{F51E1732-536E-439A-AA63-C6F345631A9B}" destId="{766B2BE6-E03F-45AA-BFBF-7A46D26CF028}" srcOrd="1" destOrd="0" presId="urn:microsoft.com/office/officeart/2005/8/layout/hierarchy2"/>
    <dgm:cxn modelId="{790706DD-0B3B-4205-B1E5-724A1045D012}" type="presParOf" srcId="{766B2BE6-E03F-45AA-BFBF-7A46D26CF028}" destId="{C845C23B-F04D-44D8-91AE-07C96E9288E2}" srcOrd="0" destOrd="0" presId="urn:microsoft.com/office/officeart/2005/8/layout/hierarchy2"/>
    <dgm:cxn modelId="{EA5E5776-622A-4B06-960A-DED6F64E4AFE}" type="presParOf" srcId="{766B2BE6-E03F-45AA-BFBF-7A46D26CF028}" destId="{DC9BAFBE-4EC0-4C3D-9DE4-6E107DF1766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D72A9C-F8A5-4F85-8785-E800452A4A5D}">
      <dsp:nvSpPr>
        <dsp:cNvPr id="0" name=""/>
        <dsp:cNvSpPr/>
      </dsp:nvSpPr>
      <dsp:spPr>
        <a:xfrm>
          <a:off x="3088815" y="101082"/>
          <a:ext cx="1390119" cy="2467692"/>
        </a:xfrm>
        <a:custGeom>
          <a:avLst/>
          <a:gdLst/>
          <a:ahLst/>
          <a:cxnLst/>
          <a:rect l="0" t="0" r="0" b="0"/>
          <a:pathLst>
            <a:path>
              <a:moveTo>
                <a:pt x="0" y="2467692"/>
              </a:moveTo>
              <a:lnTo>
                <a:pt x="139011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247372-CAFB-43F5-B7F0-E69A027C970C}">
      <dsp:nvSpPr>
        <dsp:cNvPr id="0" name=""/>
        <dsp:cNvSpPr/>
      </dsp:nvSpPr>
      <dsp:spPr>
        <a:xfrm>
          <a:off x="1683172" y="1132194"/>
          <a:ext cx="810210" cy="18563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5930"/>
              </a:lnTo>
              <a:lnTo>
                <a:pt x="810210" y="1705930"/>
              </a:lnTo>
              <a:lnTo>
                <a:pt x="810210" y="1856357"/>
              </a:lnTo>
            </a:path>
          </a:pathLst>
        </a:custGeom>
        <a:noFill/>
        <a:ln w="12700" cap="flat" cmpd="sng" algn="ctr">
          <a:solidFill>
            <a:srgbClr val="FFFF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A645D3-A73E-4F02-B4B5-354AC41A0B09}">
      <dsp:nvSpPr>
        <dsp:cNvPr id="0" name=""/>
        <dsp:cNvSpPr/>
      </dsp:nvSpPr>
      <dsp:spPr>
        <a:xfrm>
          <a:off x="1683172" y="101082"/>
          <a:ext cx="1405642" cy="2467692"/>
        </a:xfrm>
        <a:custGeom>
          <a:avLst/>
          <a:gdLst/>
          <a:ahLst/>
          <a:cxnLst/>
          <a:rect l="0" t="0" r="0" b="0"/>
          <a:pathLst>
            <a:path>
              <a:moveTo>
                <a:pt x="1405642" y="2467692"/>
              </a:moveTo>
              <a:lnTo>
                <a:pt x="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8DA32F-B16A-4954-BF9E-765D05B2F0AF}">
      <dsp:nvSpPr>
        <dsp:cNvPr id="0" name=""/>
        <dsp:cNvSpPr/>
      </dsp:nvSpPr>
      <dsp:spPr>
        <a:xfrm>
          <a:off x="2276916" y="1537663"/>
          <a:ext cx="1623798" cy="1031111"/>
        </a:xfrm>
        <a:prstGeom prst="roundRect">
          <a:avLst>
            <a:gd name="adj" fmla="val 10000"/>
          </a:avLst>
        </a:prstGeom>
        <a:solidFill>
          <a:srgbClr val="691B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367BDD-082B-440A-9DC7-405140CEE374}">
      <dsp:nvSpPr>
        <dsp:cNvPr id="0" name=""/>
        <dsp:cNvSpPr/>
      </dsp:nvSpPr>
      <dsp:spPr>
        <a:xfrm>
          <a:off x="2457338" y="1709064"/>
          <a:ext cx="1623798" cy="1031111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Geomanist" panose="02000503000000020004" pitchFamily="50" charset="0"/>
            </a:rPr>
            <a:t>Comisión Central /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Geomanist" panose="02000503000000020004" pitchFamily="50" charset="0"/>
            </a:rPr>
            <a:t>Comisión Estatal</a:t>
          </a:r>
        </a:p>
      </dsp:txBody>
      <dsp:txXfrm>
        <a:off x="2487538" y="1739264"/>
        <a:ext cx="1563398" cy="970711"/>
      </dsp:txXfrm>
    </dsp:sp>
    <dsp:sp modelId="{34A5E588-6B57-4A07-B308-714B2147C8B9}">
      <dsp:nvSpPr>
        <dsp:cNvPr id="0" name=""/>
        <dsp:cNvSpPr/>
      </dsp:nvSpPr>
      <dsp:spPr>
        <a:xfrm>
          <a:off x="871273" y="101082"/>
          <a:ext cx="1623798" cy="1031111"/>
        </a:xfrm>
        <a:prstGeom prst="roundRect">
          <a:avLst>
            <a:gd name="adj" fmla="val 10000"/>
          </a:avLst>
        </a:prstGeom>
        <a:solidFill>
          <a:srgbClr val="691B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2E091A-1255-4035-94B0-417E2EAF930D}">
      <dsp:nvSpPr>
        <dsp:cNvPr id="0" name=""/>
        <dsp:cNvSpPr/>
      </dsp:nvSpPr>
      <dsp:spPr>
        <a:xfrm>
          <a:off x="1051695" y="272483"/>
          <a:ext cx="1623798" cy="1031111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Geomanist" panose="02000503000000020004" pitchFamily="50" charset="0"/>
            </a:rPr>
            <a:t>Comisión Auxiliar</a:t>
          </a:r>
        </a:p>
      </dsp:txBody>
      <dsp:txXfrm>
        <a:off x="1081895" y="302683"/>
        <a:ext cx="1563398" cy="970711"/>
      </dsp:txXfrm>
    </dsp:sp>
    <dsp:sp modelId="{2A3EAC87-065B-4AC7-A781-5F72DC192CE5}">
      <dsp:nvSpPr>
        <dsp:cNvPr id="0" name=""/>
        <dsp:cNvSpPr/>
      </dsp:nvSpPr>
      <dsp:spPr>
        <a:xfrm>
          <a:off x="1681483" y="2988551"/>
          <a:ext cx="1623798" cy="1031111"/>
        </a:xfrm>
        <a:prstGeom prst="roundRect">
          <a:avLst>
            <a:gd name="adj" fmla="val 10000"/>
          </a:avLst>
        </a:prstGeom>
        <a:solidFill>
          <a:srgbClr val="691B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16C8E8-1AA7-49AB-88BB-21364DBA55E9}">
      <dsp:nvSpPr>
        <dsp:cNvPr id="0" name=""/>
        <dsp:cNvSpPr/>
      </dsp:nvSpPr>
      <dsp:spPr>
        <a:xfrm>
          <a:off x="1861905" y="3159952"/>
          <a:ext cx="1623798" cy="1031111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Geomanist" panose="02000503000000020004" pitchFamily="50" charset="0"/>
            </a:rPr>
            <a:t>Oficina de Representación </a:t>
          </a:r>
        </a:p>
      </dsp:txBody>
      <dsp:txXfrm>
        <a:off x="1892105" y="3190152"/>
        <a:ext cx="1563398" cy="970711"/>
      </dsp:txXfrm>
    </dsp:sp>
    <dsp:sp modelId="{B4BF9362-04F0-48D8-BEBB-F73D6CF92FD8}">
      <dsp:nvSpPr>
        <dsp:cNvPr id="0" name=""/>
        <dsp:cNvSpPr/>
      </dsp:nvSpPr>
      <dsp:spPr>
        <a:xfrm>
          <a:off x="3667035" y="101082"/>
          <a:ext cx="1623798" cy="1031111"/>
        </a:xfrm>
        <a:prstGeom prst="roundRect">
          <a:avLst>
            <a:gd name="adj" fmla="val 10000"/>
          </a:avLst>
        </a:prstGeom>
        <a:solidFill>
          <a:srgbClr val="691B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33CC6D-FDA4-4B66-A81E-670959ECB116}">
      <dsp:nvSpPr>
        <dsp:cNvPr id="0" name=""/>
        <dsp:cNvSpPr/>
      </dsp:nvSpPr>
      <dsp:spPr>
        <a:xfrm>
          <a:off x="3847457" y="272483"/>
          <a:ext cx="1623798" cy="1031111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Geomanist" panose="02000503000000020004" pitchFamily="50" charset="0"/>
            </a:rPr>
            <a:t>Comisión</a:t>
          </a:r>
          <a:r>
            <a:rPr lang="es-MX" sz="1200" kern="1200" dirty="0">
              <a:latin typeface="Montserrat SemiBold" panose="00000700000000000000" pitchFamily="2" charset="0"/>
            </a:rPr>
            <a:t> Auxiliar</a:t>
          </a:r>
        </a:p>
      </dsp:txBody>
      <dsp:txXfrm>
        <a:off x="3877657" y="302683"/>
        <a:ext cx="1563398" cy="9707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AE6E9-0B44-4A24-BD10-8FEF3028C539}">
      <dsp:nvSpPr>
        <dsp:cNvPr id="0" name=""/>
        <dsp:cNvSpPr/>
      </dsp:nvSpPr>
      <dsp:spPr>
        <a:xfrm>
          <a:off x="0" y="74833"/>
          <a:ext cx="1446264" cy="918378"/>
        </a:xfrm>
        <a:prstGeom prst="roundRect">
          <a:avLst>
            <a:gd name="adj" fmla="val 10000"/>
          </a:avLst>
        </a:prstGeom>
        <a:solidFill>
          <a:srgbClr val="691B3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F781C2-3F2A-44EC-951F-F5930835A308}">
      <dsp:nvSpPr>
        <dsp:cNvPr id="0" name=""/>
        <dsp:cNvSpPr/>
      </dsp:nvSpPr>
      <dsp:spPr>
        <a:xfrm>
          <a:off x="160696" y="227495"/>
          <a:ext cx="1446264" cy="918378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latin typeface="Geomanist" panose="02000503000000020004" pitchFamily="50" charset="0"/>
            </a:rPr>
            <a:t>Oficina Central</a:t>
          </a:r>
        </a:p>
      </dsp:txBody>
      <dsp:txXfrm>
        <a:off x="187594" y="254393"/>
        <a:ext cx="1392468" cy="8645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C4CE09-CA88-4F79-A0DB-BCA2231BF98B}">
      <dsp:nvSpPr>
        <dsp:cNvPr id="0" name=""/>
        <dsp:cNvSpPr/>
      </dsp:nvSpPr>
      <dsp:spPr>
        <a:xfrm>
          <a:off x="93329" y="0"/>
          <a:ext cx="9450266" cy="2145963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rgbClr val="691B31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6112F-391F-4FB2-97F5-FE5B720FD05E}">
      <dsp:nvSpPr>
        <dsp:cNvPr id="0" name=""/>
        <dsp:cNvSpPr/>
      </dsp:nvSpPr>
      <dsp:spPr>
        <a:xfrm>
          <a:off x="1083826" y="518560"/>
          <a:ext cx="1900928" cy="160152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F0C950-1B37-42CC-890A-88ED2D9FDE10}">
      <dsp:nvSpPr>
        <dsp:cNvPr id="0" name=""/>
        <dsp:cNvSpPr/>
      </dsp:nvSpPr>
      <dsp:spPr>
        <a:xfrm rot="10800000">
          <a:off x="688336" y="2194935"/>
          <a:ext cx="2874946" cy="1867111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400" kern="1200" dirty="0">
            <a:solidFill>
              <a:srgbClr val="404040"/>
            </a:solidFill>
            <a:latin typeface="Montserrat SemiBold" panose="00000700000000000000" pitchFamily="2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rgbClr val="404040"/>
              </a:solidFill>
              <a:latin typeface="Geomanist" panose="02000503000000020004" pitchFamily="50" charset="0"/>
            </a:rPr>
            <a:t>1.-Todos los formatos serán enviados a las cuentas de correo electrónico.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rgbClr val="404040"/>
              </a:solidFill>
              <a:latin typeface="Geomanist" panose="02000503000000020004" pitchFamily="50" charset="0"/>
            </a:rPr>
            <a:t>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rgbClr val="404040"/>
              </a:solidFill>
              <a:latin typeface="Geomanist" panose="02000503000000020004" pitchFamily="50" charset="0"/>
            </a:rPr>
            <a:t>2.-El envío se realiza a la </a:t>
          </a:r>
          <a:r>
            <a:rPr lang="es-MX" sz="1400" u="sng" kern="1200" dirty="0">
              <a:solidFill>
                <a:srgbClr val="691B31"/>
              </a:solidFill>
              <a:latin typeface="Geomanist" panose="02000503000000020004" pitchFamily="50" charset="0"/>
            </a:rPr>
            <a:t>Subdelegación de Prestaciones competente</a:t>
          </a:r>
          <a:r>
            <a:rPr lang="es-MX" sz="1400" kern="1200" dirty="0">
              <a:solidFill>
                <a:srgbClr val="404040"/>
              </a:solidFill>
              <a:latin typeface="Geomanist" panose="02000503000000020004" pitchFamily="50" charset="0"/>
            </a:rPr>
            <a:t>, de acuerdo al período de envío que corresponda.</a:t>
          </a:r>
          <a:endParaRPr lang="es-MX" sz="1400" kern="1200" dirty="0">
            <a:latin typeface="Geomanist" panose="02000503000000020004" pitchFamily="50" charset="0"/>
          </a:endParaRPr>
        </a:p>
      </dsp:txBody>
      <dsp:txXfrm rot="10800000">
        <a:off x="779481" y="2286080"/>
        <a:ext cx="2692656" cy="1684821"/>
      </dsp:txXfrm>
    </dsp:sp>
    <dsp:sp modelId="{4DA4B03E-651D-4C4C-BF9E-90791104507D}">
      <dsp:nvSpPr>
        <dsp:cNvPr id="0" name=""/>
        <dsp:cNvSpPr/>
      </dsp:nvSpPr>
      <dsp:spPr>
        <a:xfrm>
          <a:off x="7364932" y="348979"/>
          <a:ext cx="1664589" cy="17247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2AF403-24C2-4033-9FD2-A9A4140D00DA}">
      <dsp:nvSpPr>
        <dsp:cNvPr id="0" name=""/>
        <dsp:cNvSpPr/>
      </dsp:nvSpPr>
      <dsp:spPr>
        <a:xfrm rot="10800000">
          <a:off x="3471597" y="2418292"/>
          <a:ext cx="3609779" cy="2808255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rgbClr val="404040"/>
              </a:solidFill>
              <a:latin typeface="Geomanist" panose="02000503000000020004" pitchFamily="50" charset="0"/>
            </a:rPr>
            <a:t>3-.El </a:t>
          </a:r>
          <a:r>
            <a:rPr lang="es-MX" sz="1400" kern="1200" dirty="0">
              <a:solidFill>
                <a:srgbClr val="691B31"/>
              </a:solidFill>
              <a:latin typeface="Geomanist" panose="02000503000000020004" pitchFamily="50" charset="0"/>
            </a:rPr>
            <a:t>envío </a:t>
          </a:r>
          <a:r>
            <a:rPr lang="es-MX" sz="1400" u="sng" kern="1200" dirty="0">
              <a:solidFill>
                <a:srgbClr val="691B31"/>
              </a:solidFill>
              <a:latin typeface="Geomanist" panose="02000503000000020004" pitchFamily="50" charset="0"/>
            </a:rPr>
            <a:t>lo realizan únicamente la Comisión Central o Estatal</a:t>
          </a:r>
          <a:r>
            <a:rPr lang="es-MX" sz="1400" kern="1200" dirty="0">
              <a:solidFill>
                <a:srgbClr val="404040"/>
              </a:solidFill>
              <a:latin typeface="Geomanist" panose="02000503000000020004" pitchFamily="50" charset="0"/>
            </a:rPr>
            <a:t>, con el concentrado de todas sus Comisiones Auxiliares.</a:t>
          </a:r>
          <a:endParaRPr lang="en-US" sz="1400" kern="1200" dirty="0">
            <a:latin typeface="Geomanist" panose="02000503000000020004" pitchFamily="50" charset="0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rgbClr val="404040"/>
              </a:solidFill>
              <a:latin typeface="Geomanist" panose="02000503000000020004" pitchFamily="50" charset="0"/>
            </a:rPr>
            <a:t>4.-Se deberá entregar un oficio indicando: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rgbClr val="404040"/>
              </a:solidFill>
              <a:latin typeface="Geomanist" panose="02000503000000020004" pitchFamily="50" charset="0"/>
            </a:rPr>
            <a:t>- qué período se envió.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rgbClr val="404040"/>
              </a:solidFill>
              <a:latin typeface="Geomanist" panose="02000503000000020004" pitchFamily="50" charset="0"/>
            </a:rPr>
            <a:t>- qué informe o programa.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rgbClr val="404040"/>
              </a:solidFill>
              <a:latin typeface="Geomanist" panose="02000503000000020004" pitchFamily="50" charset="0"/>
            </a:rPr>
            <a:t>- a qué cuenta de correos fueron enviados.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100" kern="1200" dirty="0">
              <a:solidFill>
                <a:srgbClr val="404040"/>
              </a:solidFill>
              <a:latin typeface="Geomanist" panose="02000503000000020004" pitchFamily="50" charset="0"/>
            </a:rPr>
            <a:t>(no son necesarios los archivos impresos) </a:t>
          </a:r>
          <a:endParaRPr lang="es-MX" sz="1100" kern="1200" dirty="0">
            <a:latin typeface="Geomanist" panose="02000503000000020004" pitchFamily="50" charset="0"/>
          </a:endParaRPr>
        </a:p>
      </dsp:txBody>
      <dsp:txXfrm rot="10800000">
        <a:off x="3608685" y="2555380"/>
        <a:ext cx="3335603" cy="2534079"/>
      </dsp:txXfrm>
    </dsp:sp>
    <dsp:sp modelId="{43C66A39-424B-42DE-8D8D-D9D3CFF871B2}">
      <dsp:nvSpPr>
        <dsp:cNvPr id="0" name=""/>
        <dsp:cNvSpPr/>
      </dsp:nvSpPr>
      <dsp:spPr>
        <a:xfrm>
          <a:off x="3859688" y="237490"/>
          <a:ext cx="2279839" cy="19002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1DDCD7-0E34-4F04-8AE4-77494F087F9A}">
      <dsp:nvSpPr>
        <dsp:cNvPr id="0" name=""/>
        <dsp:cNvSpPr/>
      </dsp:nvSpPr>
      <dsp:spPr>
        <a:xfrm rot="10800000">
          <a:off x="7095010" y="2471659"/>
          <a:ext cx="2623793" cy="2554888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rgbClr val="404040"/>
              </a:solidFill>
              <a:latin typeface="Geomanist" panose="02000503000000020004" pitchFamily="50" charset="0"/>
            </a:rPr>
            <a:t>5.-Los formatos únicos CSST se entregan en </a:t>
          </a:r>
          <a:r>
            <a:rPr lang="es-MX" sz="1400" kern="1200" dirty="0">
              <a:solidFill>
                <a:srgbClr val="691B31"/>
              </a:solidFill>
              <a:latin typeface="Geomanist" panose="02000503000000020004" pitchFamily="50" charset="0"/>
            </a:rPr>
            <a:t>PDF.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accent3">
                  <a:lumMod val="50000"/>
                </a:schemeClr>
              </a:solidFill>
              <a:latin typeface="Geomanist" panose="02000503000000020004" pitchFamily="50" charset="0"/>
            </a:rPr>
            <a:t>6.-E</a:t>
          </a:r>
          <a:r>
            <a:rPr lang="es-MX" sz="1400" kern="1200" dirty="0">
              <a:solidFill>
                <a:srgbClr val="404040"/>
              </a:solidFill>
              <a:latin typeface="Geomanist" panose="02000503000000020004" pitchFamily="50" charset="0"/>
            </a:rPr>
            <a:t>l único formato que se presenta en físico es el Acta de Asamblea y el oficio por el cual se hace saber, el envío de algún informe al correo electrónico.</a:t>
          </a:r>
          <a:endParaRPr lang="es-MX" sz="1400" kern="1200" dirty="0">
            <a:latin typeface="Geomanist" panose="02000503000000020004" pitchFamily="50" charset="0"/>
          </a:endParaRPr>
        </a:p>
      </dsp:txBody>
      <dsp:txXfrm rot="10800000">
        <a:off x="7219729" y="2596378"/>
        <a:ext cx="2374355" cy="23054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5ACD3B-A38A-4E06-AF1F-DFC11F376487}">
      <dsp:nvSpPr>
        <dsp:cNvPr id="0" name=""/>
        <dsp:cNvSpPr/>
      </dsp:nvSpPr>
      <dsp:spPr>
        <a:xfrm>
          <a:off x="121584" y="1398130"/>
          <a:ext cx="1402681" cy="1096986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691B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solidFill>
                <a:srgbClr val="691B31"/>
              </a:solidFill>
              <a:latin typeface="Geomanist" panose="02000503000000020004" pitchFamily="50" charset="0"/>
            </a:rPr>
            <a:t>Artículo 71 de la ley del ISSSTE</a:t>
          </a:r>
          <a:endParaRPr lang="es-MX" sz="1800" kern="1200" dirty="0">
            <a:latin typeface="Geomanist" panose="02000503000000020004" pitchFamily="50" charset="0"/>
          </a:endParaRPr>
        </a:p>
      </dsp:txBody>
      <dsp:txXfrm>
        <a:off x="153714" y="1430260"/>
        <a:ext cx="1338421" cy="1032726"/>
      </dsp:txXfrm>
    </dsp:sp>
    <dsp:sp modelId="{5EEC04A3-BB48-4982-BEFF-053F742D0EF8}">
      <dsp:nvSpPr>
        <dsp:cNvPr id="0" name=""/>
        <dsp:cNvSpPr/>
      </dsp:nvSpPr>
      <dsp:spPr>
        <a:xfrm rot="21519293">
          <a:off x="1524199" y="1926198"/>
          <a:ext cx="487103" cy="29414"/>
        </a:xfrm>
        <a:custGeom>
          <a:avLst/>
          <a:gdLst/>
          <a:ahLst/>
          <a:cxnLst/>
          <a:rect l="0" t="0" r="0" b="0"/>
          <a:pathLst>
            <a:path>
              <a:moveTo>
                <a:pt x="0" y="14707"/>
              </a:moveTo>
              <a:lnTo>
                <a:pt x="487103" y="14707"/>
              </a:lnTo>
            </a:path>
          </a:pathLst>
        </a:custGeom>
        <a:noFill/>
        <a:ln w="12700" cap="flat" cmpd="sng" algn="ctr">
          <a:solidFill>
            <a:srgbClr val="691B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 dirty="0"/>
        </a:p>
      </dsp:txBody>
      <dsp:txXfrm>
        <a:off x="1755573" y="1928728"/>
        <a:ext cx="24355" cy="24355"/>
      </dsp:txXfrm>
    </dsp:sp>
    <dsp:sp modelId="{4D02205F-BB20-46FB-8DA2-9E09294F1D1F}">
      <dsp:nvSpPr>
        <dsp:cNvPr id="0" name=""/>
        <dsp:cNvSpPr/>
      </dsp:nvSpPr>
      <dsp:spPr>
        <a:xfrm>
          <a:off x="2011235" y="1339496"/>
          <a:ext cx="2503934" cy="1191385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691B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accent3">
                  <a:lumMod val="50000"/>
                </a:schemeClr>
              </a:solidFill>
              <a:latin typeface="Geomanist" panose="02000503000000020004" pitchFamily="50" charset="0"/>
            </a:rPr>
            <a:t>1.-El instituto podrá evaluar la actuación de las dependencias y entidades en materia de seguridad e higiene en el trabajo a efecto de emitir Recomendaciones.</a:t>
          </a:r>
          <a:endParaRPr lang="es-MX" sz="1400" kern="1200" dirty="0">
            <a:latin typeface="Geomanist" panose="02000503000000020004" pitchFamily="50" charset="0"/>
          </a:endParaRPr>
        </a:p>
      </dsp:txBody>
      <dsp:txXfrm>
        <a:off x="2046129" y="1374390"/>
        <a:ext cx="2434146" cy="1121597"/>
      </dsp:txXfrm>
    </dsp:sp>
    <dsp:sp modelId="{5172D3BD-C09B-4913-A86A-60AD3E69960E}">
      <dsp:nvSpPr>
        <dsp:cNvPr id="0" name=""/>
        <dsp:cNvSpPr/>
      </dsp:nvSpPr>
      <dsp:spPr>
        <a:xfrm rot="16998226">
          <a:off x="4188251" y="1507244"/>
          <a:ext cx="849265" cy="29414"/>
        </a:xfrm>
        <a:custGeom>
          <a:avLst/>
          <a:gdLst/>
          <a:ahLst/>
          <a:cxnLst/>
          <a:rect l="0" t="0" r="0" b="0"/>
          <a:pathLst>
            <a:path>
              <a:moveTo>
                <a:pt x="0" y="14707"/>
              </a:moveTo>
              <a:lnTo>
                <a:pt x="849265" y="14707"/>
              </a:lnTo>
            </a:path>
          </a:pathLst>
        </a:custGeom>
        <a:noFill/>
        <a:ln w="12700" cap="flat" cmpd="sng" algn="ctr">
          <a:solidFill>
            <a:srgbClr val="691B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4591652" y="1500720"/>
        <a:ext cx="42463" cy="42463"/>
      </dsp:txXfrm>
    </dsp:sp>
    <dsp:sp modelId="{247EF87F-2DD4-40B7-A101-4CA988FB89DF}">
      <dsp:nvSpPr>
        <dsp:cNvPr id="0" name=""/>
        <dsp:cNvSpPr/>
      </dsp:nvSpPr>
      <dsp:spPr>
        <a:xfrm>
          <a:off x="4710597" y="596324"/>
          <a:ext cx="2380981" cy="1024780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691B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rgbClr val="A5A5A5">
                  <a:lumMod val="50000"/>
                </a:srgbClr>
              </a:solidFill>
              <a:latin typeface="Geomanist" panose="02000503000000020004" pitchFamily="50" charset="0"/>
              <a:ea typeface="+mn-ea"/>
              <a:cs typeface="+mn-cs"/>
            </a:rPr>
            <a:t>2.-En caso de que exista una relación directa entre un accidente de trabajo y el incumplimiento de una acción preventiva.</a:t>
          </a:r>
        </a:p>
      </dsp:txBody>
      <dsp:txXfrm>
        <a:off x="4740612" y="626339"/>
        <a:ext cx="2320951" cy="964750"/>
      </dsp:txXfrm>
    </dsp:sp>
    <dsp:sp modelId="{2EF42A19-0CBB-4961-A76F-3EF98C112FFB}">
      <dsp:nvSpPr>
        <dsp:cNvPr id="0" name=""/>
        <dsp:cNvSpPr/>
      </dsp:nvSpPr>
      <dsp:spPr>
        <a:xfrm rot="51212">
          <a:off x="7091543" y="1098863"/>
          <a:ext cx="651952" cy="29414"/>
        </a:xfrm>
        <a:custGeom>
          <a:avLst/>
          <a:gdLst/>
          <a:ahLst/>
          <a:cxnLst/>
          <a:rect l="0" t="0" r="0" b="0"/>
          <a:pathLst>
            <a:path>
              <a:moveTo>
                <a:pt x="0" y="14707"/>
              </a:moveTo>
              <a:lnTo>
                <a:pt x="651952" y="14707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7401220" y="1097271"/>
        <a:ext cx="32597" cy="32597"/>
      </dsp:txXfrm>
    </dsp:sp>
    <dsp:sp modelId="{E563FC60-7371-496F-B962-A0DF3B936CBD}">
      <dsp:nvSpPr>
        <dsp:cNvPr id="0" name=""/>
        <dsp:cNvSpPr/>
      </dsp:nvSpPr>
      <dsp:spPr>
        <a:xfrm>
          <a:off x="7743459" y="779506"/>
          <a:ext cx="562918" cy="677839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691B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solidFill>
                <a:schemeClr val="accent3">
                  <a:lumMod val="50000"/>
                </a:schemeClr>
              </a:solidFill>
              <a:latin typeface="Geomanist" panose="02000503000000020004" pitchFamily="50" charset="0"/>
            </a:rPr>
            <a:t>Se da aviso a:</a:t>
          </a:r>
        </a:p>
      </dsp:txBody>
      <dsp:txXfrm>
        <a:off x="7759946" y="795993"/>
        <a:ext cx="529944" cy="644865"/>
      </dsp:txXfrm>
    </dsp:sp>
    <dsp:sp modelId="{CF0DFCE3-091D-4904-972D-A6D597181348}">
      <dsp:nvSpPr>
        <dsp:cNvPr id="0" name=""/>
        <dsp:cNvSpPr/>
      </dsp:nvSpPr>
      <dsp:spPr>
        <a:xfrm rot="4600895">
          <a:off x="4147568" y="2385265"/>
          <a:ext cx="955258" cy="29414"/>
        </a:xfrm>
        <a:custGeom>
          <a:avLst/>
          <a:gdLst/>
          <a:ahLst/>
          <a:cxnLst/>
          <a:rect l="0" t="0" r="0" b="0"/>
          <a:pathLst>
            <a:path>
              <a:moveTo>
                <a:pt x="0" y="14707"/>
              </a:moveTo>
              <a:lnTo>
                <a:pt x="955258" y="14707"/>
              </a:lnTo>
            </a:path>
          </a:pathLst>
        </a:custGeom>
        <a:noFill/>
        <a:ln w="12700" cap="flat" cmpd="sng" algn="ctr">
          <a:solidFill>
            <a:srgbClr val="691B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4601316" y="2376090"/>
        <a:ext cx="47762" cy="47762"/>
      </dsp:txXfrm>
    </dsp:sp>
    <dsp:sp modelId="{A886DC5B-A888-4CDD-9C6B-6A13FE4582DE}">
      <dsp:nvSpPr>
        <dsp:cNvPr id="0" name=""/>
        <dsp:cNvSpPr/>
      </dsp:nvSpPr>
      <dsp:spPr>
        <a:xfrm>
          <a:off x="4735225" y="2268383"/>
          <a:ext cx="2388469" cy="1192744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691B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rgbClr val="A5A5A5">
                  <a:lumMod val="50000"/>
                </a:srgbClr>
              </a:solidFill>
              <a:latin typeface="Geomanist" panose="02000503000000020004" pitchFamily="50" charset="0"/>
              <a:ea typeface="+mn-ea"/>
              <a:cs typeface="+mn-cs"/>
            </a:rPr>
            <a:t>3.-Cuando las Dependencias y Entidades, no hayan llevado a cabo las acciones a los que estos se refieren.</a:t>
          </a:r>
        </a:p>
      </dsp:txBody>
      <dsp:txXfrm>
        <a:off x="4770159" y="2303317"/>
        <a:ext cx="2318601" cy="1122876"/>
      </dsp:txXfrm>
    </dsp:sp>
    <dsp:sp modelId="{238F41B2-2E51-479D-A09B-D8423401AE42}">
      <dsp:nvSpPr>
        <dsp:cNvPr id="0" name=""/>
        <dsp:cNvSpPr/>
      </dsp:nvSpPr>
      <dsp:spPr>
        <a:xfrm rot="21585617">
          <a:off x="7123692" y="2848740"/>
          <a:ext cx="625483" cy="29414"/>
        </a:xfrm>
        <a:custGeom>
          <a:avLst/>
          <a:gdLst/>
          <a:ahLst/>
          <a:cxnLst/>
          <a:rect l="0" t="0" r="0" b="0"/>
          <a:pathLst>
            <a:path>
              <a:moveTo>
                <a:pt x="0" y="14707"/>
              </a:moveTo>
              <a:lnTo>
                <a:pt x="625483" y="14707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7420797" y="2847810"/>
        <a:ext cx="31274" cy="31274"/>
      </dsp:txXfrm>
    </dsp:sp>
    <dsp:sp modelId="{C845C23B-F04D-44D8-91AE-07C96E9288E2}">
      <dsp:nvSpPr>
        <dsp:cNvPr id="0" name=""/>
        <dsp:cNvSpPr/>
      </dsp:nvSpPr>
      <dsp:spPr>
        <a:xfrm>
          <a:off x="7749173" y="2526868"/>
          <a:ext cx="553541" cy="670540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rgbClr val="691B3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>
              <a:solidFill>
                <a:schemeClr val="accent3">
                  <a:lumMod val="50000"/>
                </a:schemeClr>
              </a:solidFill>
              <a:latin typeface="Geomanist" panose="02000503000000020004" pitchFamily="50" charset="0"/>
            </a:rPr>
            <a:t>Se da aviso a:</a:t>
          </a:r>
        </a:p>
      </dsp:txBody>
      <dsp:txXfrm>
        <a:off x="7765386" y="2543081"/>
        <a:ext cx="521115" cy="638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8F9A1-7B96-43E0-BE32-D5DC71CFD5B9}" type="datetimeFigureOut">
              <a:rPr lang="es-MX" smtClean="0"/>
              <a:t>15/10/2024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1BE57-0BAA-4B1A-A4F6-12D501F2360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4665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1BE57-0BAA-4B1A-A4F6-12D501F23607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4328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1BE57-0BAA-4B1A-A4F6-12D501F23607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7646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1BE57-0BAA-4B1A-A4F6-12D501F23607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8398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1BE57-0BAA-4B1A-A4F6-12D501F23607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1611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1BE57-0BAA-4B1A-A4F6-12D501F23607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6322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1BE57-0BAA-4B1A-A4F6-12D501F23607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9627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1BE57-0BAA-4B1A-A4F6-12D501F23607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2515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1BE57-0BAA-4B1A-A4F6-12D501F23607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8242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1BE57-0BAA-4B1A-A4F6-12D501F23607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3280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1BE57-0BAA-4B1A-A4F6-12D501F23607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0826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1BE57-0BAA-4B1A-A4F6-12D501F23607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5577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B1BE57-0BAA-4B1A-A4F6-12D501F23607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0422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0B533C-13F6-214B-8CDF-8875E1264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1C8A079-A9DD-D446-AA2B-69C7E216D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3AE5-1BCF-F440-B2E6-5D65722DACA3}" type="datetimeFigureOut">
              <a:rPr lang="es-MX" smtClean="0"/>
              <a:t>15/10/2024</a:t>
            </a:fld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61F02EF-E15C-7D4B-A40A-A404CE41E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DCC2B94-79F1-2E4C-AC8D-068AC5E1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82ED-D83A-714A-8929-3ACA2D383C0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38271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38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963D53-86E4-3449-8A9F-7C1952BB8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3AE5-1BCF-F440-B2E6-5D65722DACA3}" type="datetimeFigureOut">
              <a:rPr lang="es-MX" smtClean="0"/>
              <a:t>15/10/2024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140E97-7765-7741-B37A-43F8A020F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8D9C87-B7C4-0545-9119-56CC0C07B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82ED-D83A-714A-8929-3ACA2D383C0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56611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385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988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048473-27E5-4E41-AF4E-21BFDA181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9775" y="2529852"/>
            <a:ext cx="5201408" cy="1081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 dirty="0"/>
              <a:t>Primera línea título</a:t>
            </a:r>
          </a:p>
          <a:p>
            <a:pPr lvl="0"/>
            <a:r>
              <a:rPr lang="es-MX" dirty="0"/>
              <a:t>Segunda línea título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25A7A5-1EA6-8941-977D-2E4D4948AA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D3AE5-1BCF-F440-B2E6-5D65722DACA3}" type="datetimeFigureOut">
              <a:rPr lang="es-MX" smtClean="0"/>
              <a:t>15/10/2024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7298D9-19F6-A543-92E4-24726F723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5C90AE-3759-ED46-BF07-4A6687263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182ED-D83A-714A-8929-3ACA2D383C0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9936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51" r:id="rId4"/>
    <p:sldLayoutId id="214748365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rgbClr val="A7802D"/>
          </a:solidFill>
          <a:latin typeface="MadrePatri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luis.oliveraq@issste.gob.mx" TargetMode="External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.emf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19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18.png"/><Relationship Id="rId4" Type="http://schemas.openxmlformats.org/officeDocument/2006/relationships/diagramData" Target="../diagrams/data4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8F317AC-82BD-FB4A-99CE-84F3F0F47845}"/>
              </a:ext>
            </a:extLst>
          </p:cNvPr>
          <p:cNvSpPr txBox="1"/>
          <p:nvPr/>
        </p:nvSpPr>
        <p:spPr>
          <a:xfrm>
            <a:off x="5326115" y="1613118"/>
            <a:ext cx="47138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Dirección de Prestaciones Económicas Sociales y Culturales  </a:t>
            </a:r>
          </a:p>
          <a:p>
            <a:pPr algn="ctr"/>
            <a:r>
              <a:rPr lang="es-MX" sz="16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Subdirección de Pensiones</a:t>
            </a:r>
          </a:p>
          <a:p>
            <a:pPr algn="ctr"/>
            <a:r>
              <a:rPr lang="es-MX" sz="16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Jefatura de Servicios de Seguridad e Higiene en el Trabajo</a:t>
            </a:r>
          </a:p>
          <a:p>
            <a:pPr algn="ctr"/>
            <a:r>
              <a:rPr lang="es-MX" sz="16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Departamento de Prevención de Riesgos de Trabajo</a:t>
            </a:r>
            <a:endParaRPr lang="es-MX" sz="5400" b="1" dirty="0">
              <a:solidFill>
                <a:srgbClr val="A7802D"/>
              </a:solidFill>
              <a:latin typeface="Geomanist Bold" panose="02000503000000020004" pitchFamily="2" charset="7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0A72C17-7558-7047-BAFF-82FA969728DA}"/>
              </a:ext>
            </a:extLst>
          </p:cNvPr>
          <p:cNvSpPr txBox="1"/>
          <p:nvPr/>
        </p:nvSpPr>
        <p:spPr>
          <a:xfrm>
            <a:off x="5229203" y="3906054"/>
            <a:ext cx="48032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Comisiones de Seguridad, Higiene y Medio Ambiente en el Trabajo</a:t>
            </a:r>
          </a:p>
          <a:p>
            <a:pPr algn="ctr"/>
            <a:r>
              <a:rPr lang="es-MX" sz="2800" b="1" dirty="0">
                <a:solidFill>
                  <a:srgbClr val="A7802D"/>
                </a:solidFill>
                <a:latin typeface="Geomanist Bold" panose="02000503000000020004" pitchFamily="2" charset="77"/>
              </a:rPr>
              <a:t>y sus Comisiones de Seguridad y Salud en el Trabajo</a:t>
            </a:r>
          </a:p>
        </p:txBody>
      </p:sp>
      <p:pic>
        <p:nvPicPr>
          <p:cNvPr id="6" name="Picture 1" descr="A black background with gold text and a person holding a hand&#10;&#10;Description automatically generated">
            <a:extLst>
              <a:ext uri="{FF2B5EF4-FFF2-40B4-BE49-F238E27FC236}">
                <a16:creationId xmlns:a16="http://schemas.microsoft.com/office/drawing/2014/main" id="{28BB96F0-7305-4512-92AE-2EBFF72BA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211" y="274290"/>
            <a:ext cx="1728554" cy="6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01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echa: a la derecha 27">
            <a:extLst>
              <a:ext uri="{FF2B5EF4-FFF2-40B4-BE49-F238E27FC236}">
                <a16:creationId xmlns:a16="http://schemas.microsoft.com/office/drawing/2014/main" id="{B0697EF6-3FD6-443E-B9F4-B80CCA4EDB63}"/>
              </a:ext>
            </a:extLst>
          </p:cNvPr>
          <p:cNvSpPr/>
          <p:nvPr/>
        </p:nvSpPr>
        <p:spPr>
          <a:xfrm>
            <a:off x="1735224" y="1194985"/>
            <a:ext cx="8721552" cy="4468029"/>
          </a:xfrm>
          <a:prstGeom prst="rightArrow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5EB84C75-C364-4FA9-8B14-398BB7B4EDC7}"/>
              </a:ext>
            </a:extLst>
          </p:cNvPr>
          <p:cNvGrpSpPr/>
          <p:nvPr/>
        </p:nvGrpSpPr>
        <p:grpSpPr>
          <a:xfrm>
            <a:off x="8810290" y="2132812"/>
            <a:ext cx="1471461" cy="2265094"/>
            <a:chOff x="8787889" y="1101467"/>
            <a:chExt cx="1471461" cy="2265094"/>
          </a:xfrm>
        </p:grpSpPr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5EF03EF1-7F33-4CE2-956E-9E69D828BC0A}"/>
                </a:ext>
              </a:extLst>
            </p:cNvPr>
            <p:cNvSpPr/>
            <p:nvPr/>
          </p:nvSpPr>
          <p:spPr>
            <a:xfrm>
              <a:off x="8787889" y="1101467"/>
              <a:ext cx="1471461" cy="226509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691B3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ángulo: esquinas redondeadas 4">
              <a:extLst>
                <a:ext uri="{FF2B5EF4-FFF2-40B4-BE49-F238E27FC236}">
                  <a16:creationId xmlns:a16="http://schemas.microsoft.com/office/drawing/2014/main" id="{D9794475-2DB7-4E1D-95D7-D15A19B0E63E}"/>
                </a:ext>
              </a:extLst>
            </p:cNvPr>
            <p:cNvSpPr txBox="1"/>
            <p:nvPr/>
          </p:nvSpPr>
          <p:spPr>
            <a:xfrm>
              <a:off x="8859720" y="1173298"/>
              <a:ext cx="1327799" cy="21214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200" kern="1200" dirty="0">
                  <a:solidFill>
                    <a:schemeClr val="accent3">
                      <a:lumMod val="50000"/>
                    </a:schemeClr>
                  </a:solidFill>
                  <a:latin typeface="Geomanist" panose="02000503000000020004" pitchFamily="50" charset="0"/>
                </a:rPr>
                <a:t>Denuncia al Órgano interno de Control 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200" kern="1200" dirty="0">
                <a:solidFill>
                  <a:schemeClr val="accent3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200" kern="1200" dirty="0">
                <a:solidFill>
                  <a:schemeClr val="accent3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200" kern="1200" dirty="0">
                <a:solidFill>
                  <a:schemeClr val="accent3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BD5DF579-66C0-4148-8379-DF534855F357}"/>
              </a:ext>
            </a:extLst>
          </p:cNvPr>
          <p:cNvGrpSpPr/>
          <p:nvPr/>
        </p:nvGrpSpPr>
        <p:grpSpPr>
          <a:xfrm>
            <a:off x="6732476" y="1852838"/>
            <a:ext cx="1902790" cy="2810372"/>
            <a:chOff x="6639855" y="828828"/>
            <a:chExt cx="1902790" cy="2810372"/>
          </a:xfrm>
        </p:grpSpPr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0053B830-5EB7-4C88-AE4A-28CA3C459C28}"/>
                </a:ext>
              </a:extLst>
            </p:cNvPr>
            <p:cNvSpPr/>
            <p:nvPr/>
          </p:nvSpPr>
          <p:spPr>
            <a:xfrm>
              <a:off x="6639855" y="828828"/>
              <a:ext cx="1902790" cy="28103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691B3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ángulo: esquinas redondeadas 4">
              <a:extLst>
                <a:ext uri="{FF2B5EF4-FFF2-40B4-BE49-F238E27FC236}">
                  <a16:creationId xmlns:a16="http://schemas.microsoft.com/office/drawing/2014/main" id="{211A21D1-C6CC-4880-9061-8CB2B7D8CBCE}"/>
                </a:ext>
              </a:extLst>
            </p:cNvPr>
            <p:cNvSpPr txBox="1"/>
            <p:nvPr/>
          </p:nvSpPr>
          <p:spPr>
            <a:xfrm>
              <a:off x="6732742" y="921715"/>
              <a:ext cx="1717016" cy="26245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400" kern="1200" dirty="0">
                  <a:solidFill>
                    <a:schemeClr val="accent3">
                      <a:lumMod val="50000"/>
                    </a:schemeClr>
                  </a:solidFill>
                  <a:latin typeface="Geomanist" panose="02000503000000020004" pitchFamily="50" charset="0"/>
                </a:rPr>
                <a:t>Recomendación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400" kern="1200" dirty="0">
                <a:solidFill>
                  <a:schemeClr val="accent3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400" kern="1200" dirty="0">
                <a:solidFill>
                  <a:schemeClr val="accent3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400" kern="1200" dirty="0">
                <a:solidFill>
                  <a:schemeClr val="accent3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400" kern="1200" dirty="0">
                <a:solidFill>
                  <a:schemeClr val="accent3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F7FDF835-DB95-42D1-B6EE-862A74C8F484}"/>
              </a:ext>
            </a:extLst>
          </p:cNvPr>
          <p:cNvGrpSpPr/>
          <p:nvPr/>
        </p:nvGrpSpPr>
        <p:grpSpPr>
          <a:xfrm>
            <a:off x="4747714" y="1656067"/>
            <a:ext cx="1733749" cy="3174248"/>
            <a:chOff x="4660862" y="646890"/>
            <a:chExt cx="1733749" cy="3174248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id="{DFDFDA70-3AFF-4137-A79F-E30DEE5BB7B9}"/>
                </a:ext>
              </a:extLst>
            </p:cNvPr>
            <p:cNvSpPr/>
            <p:nvPr/>
          </p:nvSpPr>
          <p:spPr>
            <a:xfrm>
              <a:off x="4660862" y="646890"/>
              <a:ext cx="1733749" cy="31742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691B3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ángulo: esquinas redondeadas 4">
              <a:extLst>
                <a:ext uri="{FF2B5EF4-FFF2-40B4-BE49-F238E27FC236}">
                  <a16:creationId xmlns:a16="http://schemas.microsoft.com/office/drawing/2014/main" id="{D2ECAE8B-8D4A-4E9A-8092-9892D3DA0236}"/>
                </a:ext>
              </a:extLst>
            </p:cNvPr>
            <p:cNvSpPr txBox="1"/>
            <p:nvPr/>
          </p:nvSpPr>
          <p:spPr>
            <a:xfrm>
              <a:off x="4745497" y="731525"/>
              <a:ext cx="1564479" cy="30049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400" kern="1200" dirty="0">
                  <a:solidFill>
                    <a:schemeClr val="accent3">
                      <a:lumMod val="50000"/>
                    </a:schemeClr>
                  </a:solidFill>
                  <a:latin typeface="Geomanist" panose="02000503000000020004" pitchFamily="50" charset="0"/>
                </a:rPr>
                <a:t>Inspección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400" kern="1200" dirty="0">
                <a:solidFill>
                  <a:schemeClr val="accent3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400" kern="1200" dirty="0">
                <a:solidFill>
                  <a:schemeClr val="accent3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400" kern="1200" dirty="0">
                <a:solidFill>
                  <a:schemeClr val="accent3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400" kern="1200" dirty="0">
                <a:solidFill>
                  <a:schemeClr val="accent3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400" kern="1200" dirty="0">
                <a:solidFill>
                  <a:schemeClr val="accent3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400" kern="1200" dirty="0">
                  <a:solidFill>
                    <a:schemeClr val="accent3">
                      <a:lumMod val="50000"/>
                    </a:schemeClr>
                  </a:solidFill>
                  <a:latin typeface="Montserrat SemiBold" panose="00000700000000000000" pitchFamily="2" charset="0"/>
                </a:rPr>
                <a:t> 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5533EBCE-0375-4F38-8C2D-024E44723FFB}"/>
              </a:ext>
            </a:extLst>
          </p:cNvPr>
          <p:cNvGrpSpPr/>
          <p:nvPr/>
        </p:nvGrpSpPr>
        <p:grpSpPr>
          <a:xfrm>
            <a:off x="2587686" y="1519745"/>
            <a:ext cx="1909015" cy="3491228"/>
            <a:chOff x="906632" y="334941"/>
            <a:chExt cx="1909015" cy="3491228"/>
          </a:xfrm>
        </p:grpSpPr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20AFD6DA-4EB9-4111-A5CD-B48D2192DF9C}"/>
                </a:ext>
              </a:extLst>
            </p:cNvPr>
            <p:cNvSpPr/>
            <p:nvPr/>
          </p:nvSpPr>
          <p:spPr>
            <a:xfrm>
              <a:off x="906632" y="334941"/>
              <a:ext cx="1909015" cy="34912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691B3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ángulo: esquinas redondeadas 4">
              <a:extLst>
                <a:ext uri="{FF2B5EF4-FFF2-40B4-BE49-F238E27FC236}">
                  <a16:creationId xmlns:a16="http://schemas.microsoft.com/office/drawing/2014/main" id="{133F6504-058B-4173-A4F1-435C80DE275D}"/>
                </a:ext>
              </a:extLst>
            </p:cNvPr>
            <p:cNvSpPr txBox="1"/>
            <p:nvPr/>
          </p:nvSpPr>
          <p:spPr>
            <a:xfrm>
              <a:off x="921131" y="471263"/>
              <a:ext cx="1722635" cy="33048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400" kern="1200" dirty="0">
                  <a:solidFill>
                    <a:schemeClr val="accent3">
                      <a:lumMod val="50000"/>
                    </a:schemeClr>
                  </a:solidFill>
                  <a:latin typeface="Geomanist" panose="02000503000000020004" pitchFamily="50" charset="0"/>
                </a:rPr>
                <a:t>Requerimientos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400" kern="1200" dirty="0">
                <a:solidFill>
                  <a:schemeClr val="accent3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400" kern="1200" dirty="0">
                <a:solidFill>
                  <a:schemeClr val="accent3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400" kern="1200" dirty="0">
                <a:solidFill>
                  <a:schemeClr val="accent3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400" kern="1200" dirty="0">
                <a:solidFill>
                  <a:schemeClr val="accent3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400" kern="1200" dirty="0">
                <a:solidFill>
                  <a:schemeClr val="accent3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400" kern="1200" dirty="0">
                <a:solidFill>
                  <a:schemeClr val="accent3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400" kern="1200" dirty="0">
                <a:solidFill>
                  <a:schemeClr val="accent3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400" kern="1200" dirty="0">
                <a:solidFill>
                  <a:schemeClr val="accent3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400" kern="1200" dirty="0">
                <a:solidFill>
                  <a:schemeClr val="accent3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09A84E53-D2E9-411B-A937-2CDF90336627}"/>
              </a:ext>
            </a:extLst>
          </p:cNvPr>
          <p:cNvGrpSpPr/>
          <p:nvPr/>
        </p:nvGrpSpPr>
        <p:grpSpPr>
          <a:xfrm>
            <a:off x="155882" y="1366286"/>
            <a:ext cx="2260061" cy="3798146"/>
            <a:chOff x="1298" y="334941"/>
            <a:chExt cx="2260061" cy="3798146"/>
          </a:xfrm>
        </p:grpSpPr>
        <p:sp>
          <p:nvSpPr>
            <p:cNvPr id="3" name="Rectángulo: esquinas redondeadas 2">
              <a:extLst>
                <a:ext uri="{FF2B5EF4-FFF2-40B4-BE49-F238E27FC236}">
                  <a16:creationId xmlns:a16="http://schemas.microsoft.com/office/drawing/2014/main" id="{500250AF-7D2D-466A-BA59-20FE56D9A8F0}"/>
                </a:ext>
              </a:extLst>
            </p:cNvPr>
            <p:cNvSpPr/>
            <p:nvPr/>
          </p:nvSpPr>
          <p:spPr>
            <a:xfrm>
              <a:off x="1298" y="334941"/>
              <a:ext cx="2260061" cy="3798146"/>
            </a:xfrm>
            <a:prstGeom prst="roundRect">
              <a:avLst/>
            </a:prstGeom>
            <a:solidFill>
              <a:srgbClr val="FFF8E5"/>
            </a:solidFill>
            <a:ln>
              <a:solidFill>
                <a:srgbClr val="691B3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ectángulo: esquinas redondeadas 4">
              <a:extLst>
                <a:ext uri="{FF2B5EF4-FFF2-40B4-BE49-F238E27FC236}">
                  <a16:creationId xmlns:a16="http://schemas.microsoft.com/office/drawing/2014/main" id="{0DD50846-924D-4A14-B953-36645B2CF1EB}"/>
                </a:ext>
              </a:extLst>
            </p:cNvPr>
            <p:cNvSpPr txBox="1"/>
            <p:nvPr/>
          </p:nvSpPr>
          <p:spPr>
            <a:xfrm>
              <a:off x="111625" y="445268"/>
              <a:ext cx="2039407" cy="35774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600" kern="1200" dirty="0">
                  <a:solidFill>
                    <a:srgbClr val="691B31"/>
                  </a:solidFill>
                  <a:latin typeface="Geomanist" panose="02000503000000020004" pitchFamily="50" charset="0"/>
                </a:rPr>
                <a:t>El Instituto Formulará a las Dependencias y Entidades:</a:t>
              </a: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DF924DB3-8B74-4621-8DF8-27324DF66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627" y="2436209"/>
            <a:ext cx="1842074" cy="19855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D558669-4B26-46E0-A92D-BE63F4A1A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157" y="2626552"/>
            <a:ext cx="1609344" cy="17234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7B18C60-78A9-423A-B019-C3516A165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272" y="2790616"/>
            <a:ext cx="1511808" cy="13952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80D72B6-568C-4392-B169-1059D0904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8354" y="3126457"/>
            <a:ext cx="1295333" cy="129533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112500"/>
          </a:effectLst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61B18063-6D4C-481C-AFDF-AB7F0AA551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5717" y="355824"/>
            <a:ext cx="1318158" cy="378254"/>
          </a:xfrm>
          <a:prstGeom prst="rect">
            <a:avLst/>
          </a:prstGeom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B470DDA5-D2C0-485C-BB06-019D99D3C32E}"/>
              </a:ext>
            </a:extLst>
          </p:cNvPr>
          <p:cNvSpPr/>
          <p:nvPr/>
        </p:nvSpPr>
        <p:spPr>
          <a:xfrm>
            <a:off x="206870" y="470711"/>
            <a:ext cx="9339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rgbClr val="6E152E"/>
                </a:solidFill>
                <a:latin typeface="Geomanist" panose="02000503000000020004" pitchFamily="50" charset="0"/>
              </a:rPr>
              <a:t>Responsabilidades Administrativas contempladas en el Reglamento </a:t>
            </a:r>
          </a:p>
          <a:p>
            <a:pPr algn="just"/>
            <a:r>
              <a:rPr lang="es-ES" b="1" dirty="0">
                <a:solidFill>
                  <a:srgbClr val="6E152E"/>
                </a:solidFill>
                <a:latin typeface="Geomanist" panose="02000503000000020004" pitchFamily="50" charset="0"/>
              </a:rPr>
              <a:t>de Seguridad, Higiene y Medio Ambiente en el Trabajo del Sector Público Federal</a:t>
            </a:r>
          </a:p>
        </p:txBody>
      </p:sp>
      <p:graphicFrame>
        <p:nvGraphicFramePr>
          <p:cNvPr id="29" name="Tabla 28">
            <a:extLst>
              <a:ext uri="{FF2B5EF4-FFF2-40B4-BE49-F238E27FC236}">
                <a16:creationId xmlns:a16="http://schemas.microsoft.com/office/drawing/2014/main" id="{3BEEA30B-BDC8-4287-AF59-22F5AD5A24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145204"/>
              </p:ext>
            </p:extLst>
          </p:nvPr>
        </p:nvGraphicFramePr>
        <p:xfrm>
          <a:off x="1316161" y="6391545"/>
          <a:ext cx="7141524" cy="2864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41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6487">
                <a:tc>
                  <a:txBody>
                    <a:bodyPr/>
                    <a:lstStyle/>
                    <a:p>
                      <a:pPr algn="just"/>
                      <a:r>
                        <a:rPr lang="es-MX" sz="800" b="0" i="1" kern="1200" dirty="0">
                          <a:solidFill>
                            <a:srgbClr val="404040"/>
                          </a:solidFill>
                          <a:latin typeface="Montserrat SemiBold" panose="00000700000000000000" pitchFamily="2" charset="0"/>
                          <a:ea typeface="+mn-ea"/>
                          <a:cs typeface="+mn-cs"/>
                        </a:rPr>
                        <a:t> Artículo 50 fracción I y II; 93 y 96 del Reglamento de Seguridad, Higiene y Medio Ambiente en el Trabajo del Sector Público Federal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4990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49F4BB6-1ED2-46D8-A5CB-E78147017BFB}"/>
              </a:ext>
            </a:extLst>
          </p:cNvPr>
          <p:cNvGrpSpPr/>
          <p:nvPr/>
        </p:nvGrpSpPr>
        <p:grpSpPr>
          <a:xfrm>
            <a:off x="4689787" y="3878427"/>
            <a:ext cx="5328554" cy="1020909"/>
            <a:chOff x="770161" y="1402053"/>
            <a:chExt cx="5328554" cy="1020909"/>
          </a:xfrm>
        </p:grpSpPr>
        <p:sp>
          <p:nvSpPr>
            <p:cNvPr id="9" name="Rectángulo: esquinas redondeadas 8">
              <a:hlinkClick r:id="" action="ppaction://noaction"/>
              <a:extLst>
                <a:ext uri="{FF2B5EF4-FFF2-40B4-BE49-F238E27FC236}">
                  <a16:creationId xmlns:a16="http://schemas.microsoft.com/office/drawing/2014/main" id="{7F7B1FEF-F010-4CD9-95F8-FB3E987E9A59}"/>
                </a:ext>
              </a:extLst>
            </p:cNvPr>
            <p:cNvSpPr/>
            <p:nvPr/>
          </p:nvSpPr>
          <p:spPr>
            <a:xfrm>
              <a:off x="776326" y="1402053"/>
              <a:ext cx="5322389" cy="1020909"/>
            </a:xfrm>
            <a:prstGeom prst="roundRect">
              <a:avLst/>
            </a:prstGeom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ángulo: esquinas redondeadas 4">
              <a:extLst>
                <a:ext uri="{FF2B5EF4-FFF2-40B4-BE49-F238E27FC236}">
                  <a16:creationId xmlns:a16="http://schemas.microsoft.com/office/drawing/2014/main" id="{5FB7CAA9-76B8-4D21-A061-5BFC43E7B5E7}"/>
                </a:ext>
              </a:extLst>
            </p:cNvPr>
            <p:cNvSpPr txBox="1"/>
            <p:nvPr/>
          </p:nvSpPr>
          <p:spPr>
            <a:xfrm>
              <a:off x="770161" y="1501727"/>
              <a:ext cx="5222715" cy="9212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0359" tIns="0" rIns="200359" bIns="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800" b="0" i="0" kern="1200" dirty="0">
                  <a:solidFill>
                    <a:srgbClr val="404040"/>
                  </a:solidFill>
                  <a:latin typeface="Geomanist" panose="02000503000000020004" pitchFamily="50" charset="0"/>
                  <a:ea typeface="+mn-ea"/>
                  <a:cs typeface="+mn-cs"/>
                  <a:hlinkClick r:id="" action="ppaction://noaction"/>
                </a:rPr>
                <a:t>3.- Formatos Estadística Nacional de Accidentes de Trabajo (ENAT) y Estadística Nacional de Enfermedades de Trabajo (ENET).</a:t>
              </a:r>
              <a:endParaRPr lang="es-MX" sz="1800" b="0" i="0" kern="1200" dirty="0">
                <a:solidFill>
                  <a:srgbClr val="404040"/>
                </a:solidFill>
                <a:latin typeface="Geomanist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5EC1A82A-B47B-428D-B55C-A67554FAADF2}"/>
              </a:ext>
            </a:extLst>
          </p:cNvPr>
          <p:cNvGrpSpPr/>
          <p:nvPr/>
        </p:nvGrpSpPr>
        <p:grpSpPr>
          <a:xfrm>
            <a:off x="4695952" y="5863758"/>
            <a:ext cx="5295646" cy="803098"/>
            <a:chOff x="789724" y="3080618"/>
            <a:chExt cx="5295646" cy="803098"/>
          </a:xfrm>
        </p:grpSpPr>
        <p:sp>
          <p:nvSpPr>
            <p:cNvPr id="12" name="Rectángulo: esquinas redondeadas 11">
              <a:hlinkClick r:id="" action="ppaction://noaction"/>
              <a:extLst>
                <a:ext uri="{FF2B5EF4-FFF2-40B4-BE49-F238E27FC236}">
                  <a16:creationId xmlns:a16="http://schemas.microsoft.com/office/drawing/2014/main" id="{0A6E1AC3-D189-4875-BABC-B55B8AB7A455}"/>
                </a:ext>
              </a:extLst>
            </p:cNvPr>
            <p:cNvSpPr/>
            <p:nvPr/>
          </p:nvSpPr>
          <p:spPr>
            <a:xfrm>
              <a:off x="789724" y="3080618"/>
              <a:ext cx="5295646" cy="803098"/>
            </a:xfrm>
            <a:prstGeom prst="roundRect">
              <a:avLst/>
            </a:prstGeom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ángulo: esquinas redondeadas 4">
              <a:extLst>
                <a:ext uri="{FF2B5EF4-FFF2-40B4-BE49-F238E27FC236}">
                  <a16:creationId xmlns:a16="http://schemas.microsoft.com/office/drawing/2014/main" id="{D25124AE-5CAA-4E8C-ACB2-04C1868926FF}"/>
                </a:ext>
              </a:extLst>
            </p:cNvPr>
            <p:cNvSpPr txBox="1"/>
            <p:nvPr/>
          </p:nvSpPr>
          <p:spPr>
            <a:xfrm>
              <a:off x="828928" y="3119822"/>
              <a:ext cx="5217238" cy="7246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0359" tIns="0" rIns="200359" bIns="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800" b="0" i="0" kern="1200" dirty="0">
                  <a:solidFill>
                    <a:srgbClr val="404040"/>
                  </a:solidFill>
                  <a:latin typeface="Geomanist" panose="02000503000000020004" pitchFamily="50" charset="0"/>
                  <a:ea typeface="+mn-ea"/>
                  <a:cs typeface="+mn-cs"/>
                  <a:hlinkClick r:id="" action="ppaction://noaction"/>
                </a:rPr>
                <a:t>5.- Informe de Sesiones Plenarias de manera Semestral…</a:t>
              </a:r>
              <a:endParaRPr lang="es-MX" sz="1800" b="0" i="0" kern="1200" dirty="0">
                <a:solidFill>
                  <a:srgbClr val="404040"/>
                </a:solidFill>
                <a:latin typeface="Geomanist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B9697354-6D49-43EC-83E7-128FB10D1BA7}"/>
              </a:ext>
            </a:extLst>
          </p:cNvPr>
          <p:cNvGrpSpPr/>
          <p:nvPr/>
        </p:nvGrpSpPr>
        <p:grpSpPr>
          <a:xfrm>
            <a:off x="4695951" y="5133185"/>
            <a:ext cx="5295646" cy="500117"/>
            <a:chOff x="789724" y="2507220"/>
            <a:chExt cx="5295646" cy="500117"/>
          </a:xfrm>
        </p:grpSpPr>
        <p:sp>
          <p:nvSpPr>
            <p:cNvPr id="15" name="Rectángulo: esquinas redondeadas 14">
              <a:hlinkClick r:id="" action="ppaction://noaction"/>
              <a:extLst>
                <a:ext uri="{FF2B5EF4-FFF2-40B4-BE49-F238E27FC236}">
                  <a16:creationId xmlns:a16="http://schemas.microsoft.com/office/drawing/2014/main" id="{D8D35CDB-98C8-447B-857B-24FA24B01366}"/>
                </a:ext>
              </a:extLst>
            </p:cNvPr>
            <p:cNvSpPr/>
            <p:nvPr/>
          </p:nvSpPr>
          <p:spPr>
            <a:xfrm>
              <a:off x="789724" y="2507220"/>
              <a:ext cx="5295646" cy="500117"/>
            </a:xfrm>
            <a:prstGeom prst="roundRect">
              <a:avLst/>
            </a:prstGeom>
            <a:solidFill>
              <a:srgbClr val="FDF5E9"/>
            </a:solidFill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ctángulo: esquinas redondeadas 4">
              <a:extLst>
                <a:ext uri="{FF2B5EF4-FFF2-40B4-BE49-F238E27FC236}">
                  <a16:creationId xmlns:a16="http://schemas.microsoft.com/office/drawing/2014/main" id="{017698E4-F32B-4E48-A325-407FC1BB5740}"/>
                </a:ext>
              </a:extLst>
            </p:cNvPr>
            <p:cNvSpPr txBox="1"/>
            <p:nvPr/>
          </p:nvSpPr>
          <p:spPr>
            <a:xfrm>
              <a:off x="814138" y="2531634"/>
              <a:ext cx="5246818" cy="4512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0359" tIns="0" rIns="200359" bIns="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800" b="0" i="0" kern="1200" dirty="0">
                  <a:solidFill>
                    <a:srgbClr val="404040"/>
                  </a:solidFill>
                  <a:latin typeface="Geomanist" panose="02000503000000020004" pitchFamily="50" charset="0"/>
                  <a:ea typeface="+mn-ea"/>
                  <a:cs typeface="+mn-cs"/>
                  <a:hlinkClick r:id="" action="ppaction://noaction"/>
                </a:rPr>
                <a:t>4.- Formato Único (CSST) Comisión de Seguridad y Salud en el Trabajo.</a:t>
              </a:r>
              <a:endParaRPr lang="es-MX" sz="1800" b="0" i="0" kern="1200" dirty="0">
                <a:solidFill>
                  <a:srgbClr val="404040"/>
                </a:solidFill>
                <a:latin typeface="Geomanist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1C7A734D-D9A6-4956-9832-86D7ED2FDD59}"/>
              </a:ext>
            </a:extLst>
          </p:cNvPr>
          <p:cNvGrpSpPr/>
          <p:nvPr/>
        </p:nvGrpSpPr>
        <p:grpSpPr>
          <a:xfrm>
            <a:off x="4656404" y="2851297"/>
            <a:ext cx="5295646" cy="810145"/>
            <a:chOff x="789724" y="559500"/>
            <a:chExt cx="5295646" cy="810145"/>
          </a:xfrm>
        </p:grpSpPr>
        <p:sp>
          <p:nvSpPr>
            <p:cNvPr id="18" name="Rectángulo: esquinas redondeadas 17">
              <a:hlinkClick r:id="rId3" action="ppaction://hlinksldjump"/>
              <a:extLst>
                <a:ext uri="{FF2B5EF4-FFF2-40B4-BE49-F238E27FC236}">
                  <a16:creationId xmlns:a16="http://schemas.microsoft.com/office/drawing/2014/main" id="{52145462-B9B2-4CDC-9D02-FC2356AABA31}"/>
                </a:ext>
              </a:extLst>
            </p:cNvPr>
            <p:cNvSpPr/>
            <p:nvPr/>
          </p:nvSpPr>
          <p:spPr>
            <a:xfrm>
              <a:off x="789724" y="559500"/>
              <a:ext cx="5295646" cy="810145"/>
            </a:xfrm>
            <a:prstGeom prst="roundRect">
              <a:avLst/>
            </a:prstGeom>
            <a:solidFill>
              <a:srgbClr val="FDF5E9"/>
            </a:solidFill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ángulo: esquinas redondeadas 4">
              <a:extLst>
                <a:ext uri="{FF2B5EF4-FFF2-40B4-BE49-F238E27FC236}">
                  <a16:creationId xmlns:a16="http://schemas.microsoft.com/office/drawing/2014/main" id="{D8A13787-82E8-4855-BEE4-C8B44E0C0DD9}"/>
                </a:ext>
              </a:extLst>
            </p:cNvPr>
            <p:cNvSpPr txBox="1"/>
            <p:nvPr/>
          </p:nvSpPr>
          <p:spPr>
            <a:xfrm>
              <a:off x="829272" y="599048"/>
              <a:ext cx="5216550" cy="7310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0359" tIns="0" rIns="200359" bIns="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800" b="0" i="0" kern="1200" dirty="0">
                  <a:solidFill>
                    <a:srgbClr val="404040"/>
                  </a:solidFill>
                  <a:latin typeface="Geomanist" panose="02000503000000020004" pitchFamily="50" charset="0"/>
                  <a:ea typeface="+mn-ea"/>
                  <a:cs typeface="+mn-cs"/>
                  <a:hlinkClick r:id="rId3" action="ppaction://hlinksldjump"/>
                </a:rPr>
                <a:t>2.- Programa Anual de Actividades</a:t>
              </a:r>
              <a:r>
                <a:rPr lang="es-MX" sz="1800" b="0" i="0" kern="1200" dirty="0">
                  <a:solidFill>
                    <a:srgbClr val="404040"/>
                  </a:solidFill>
                  <a:latin typeface="Geomanist" panose="02000503000000020004" pitchFamily="50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3107EC5C-F8A9-4C06-8822-52979CF3325F}"/>
              </a:ext>
            </a:extLst>
          </p:cNvPr>
          <p:cNvGrpSpPr/>
          <p:nvPr/>
        </p:nvGrpSpPr>
        <p:grpSpPr>
          <a:xfrm>
            <a:off x="4616856" y="2219696"/>
            <a:ext cx="5295646" cy="407885"/>
            <a:chOff x="789724" y="49096"/>
            <a:chExt cx="5295646" cy="407885"/>
          </a:xfrm>
        </p:grpSpPr>
        <p:sp>
          <p:nvSpPr>
            <p:cNvPr id="21" name="Rectángulo: esquinas redondeadas 20">
              <a:hlinkClick r:id="rId4" action="ppaction://hlinksldjump"/>
              <a:extLst>
                <a:ext uri="{FF2B5EF4-FFF2-40B4-BE49-F238E27FC236}">
                  <a16:creationId xmlns:a16="http://schemas.microsoft.com/office/drawing/2014/main" id="{FB4862C7-B236-422D-8A33-BD0F7B2E6B9D}"/>
                </a:ext>
              </a:extLst>
            </p:cNvPr>
            <p:cNvSpPr/>
            <p:nvPr/>
          </p:nvSpPr>
          <p:spPr>
            <a:xfrm>
              <a:off x="789724" y="49096"/>
              <a:ext cx="5295646" cy="407885"/>
            </a:xfrm>
            <a:prstGeom prst="roundRect">
              <a:avLst/>
            </a:prstGeom>
          </p:spPr>
          <p:style>
            <a:lnRef idx="2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ctángulo: esquinas redondeadas 4">
              <a:extLst>
                <a:ext uri="{FF2B5EF4-FFF2-40B4-BE49-F238E27FC236}">
                  <a16:creationId xmlns:a16="http://schemas.microsoft.com/office/drawing/2014/main" id="{0EA6B683-FC08-44C0-A563-4F7E7EF437A5}"/>
                </a:ext>
              </a:extLst>
            </p:cNvPr>
            <p:cNvSpPr txBox="1"/>
            <p:nvPr/>
          </p:nvSpPr>
          <p:spPr>
            <a:xfrm>
              <a:off x="809635" y="69007"/>
              <a:ext cx="5255824" cy="3680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0359" tIns="0" rIns="200359" bIns="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800" b="0" i="0" kern="1200" dirty="0">
                  <a:solidFill>
                    <a:schemeClr val="accent1"/>
                  </a:solidFill>
                  <a:latin typeface="Geomanist" panose="02000503000000020004" pitchFamily="50" charset="0"/>
                  <a:ea typeface="+mn-ea"/>
                  <a:cs typeface="+mn-cs"/>
                </a:rPr>
                <a:t>1.-</a:t>
              </a:r>
              <a:r>
                <a:rPr lang="es-MX" sz="1800" b="0" i="0" kern="1200" dirty="0">
                  <a:solidFill>
                    <a:srgbClr val="404040"/>
                  </a:solidFill>
                  <a:latin typeface="Geomanist" panose="02000503000000020004" pitchFamily="50" charset="0"/>
                  <a:ea typeface="+mn-ea"/>
                  <a:cs typeface="+mn-cs"/>
                  <a:hlinkClick r:id="" action="ppaction://noaction"/>
                </a:rPr>
                <a:t>Programa de Prevención</a:t>
              </a:r>
              <a:r>
                <a:rPr lang="es-MX" sz="1800" b="0" i="0" kern="1200" dirty="0">
                  <a:solidFill>
                    <a:srgbClr val="404040"/>
                  </a:solidFill>
                  <a:latin typeface="Geomanist" panose="02000503000000020004" pitchFamily="50" charset="0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23" name="Rectángulo 22">
            <a:extLst>
              <a:ext uri="{FF2B5EF4-FFF2-40B4-BE49-F238E27FC236}">
                <a16:creationId xmlns:a16="http://schemas.microsoft.com/office/drawing/2014/main" id="{1C50104E-2878-4894-9201-A1C985E5C1AF}"/>
              </a:ext>
            </a:extLst>
          </p:cNvPr>
          <p:cNvSpPr/>
          <p:nvPr/>
        </p:nvSpPr>
        <p:spPr>
          <a:xfrm>
            <a:off x="1868966" y="1295847"/>
            <a:ext cx="845436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b="1" dirty="0">
                <a:latin typeface="Geomanist" panose="02000503000000020004" pitchFamily="50" charset="0"/>
              </a:rPr>
              <a:t>¿Qué informes requiere el ISSSTE a Dependencias y Entidades de acuerdo al Reglamento de Seguridad, Higiene y Medio Ambiente en el Trabajo del Sector Público Federal?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F52A496F-FFE8-4E29-BA34-6F29B8C57D18}"/>
              </a:ext>
            </a:extLst>
          </p:cNvPr>
          <p:cNvSpPr/>
          <p:nvPr/>
        </p:nvSpPr>
        <p:spPr>
          <a:xfrm>
            <a:off x="1935641" y="583520"/>
            <a:ext cx="5101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580000"/>
                </a:solidFill>
                <a:latin typeface="Geomanist" panose="02000503000000020004" pitchFamily="50" charset="0"/>
              </a:rPr>
              <a:t>Informes y Programas de Seguridad e Higiene</a:t>
            </a:r>
            <a:endParaRPr lang="es-MX" b="1" dirty="0">
              <a:latin typeface="Geomanist" panose="02000503000000020004" pitchFamily="50" charset="0"/>
            </a:endParaRP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15908BA5-E6C3-40A5-B49B-799C1437E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8341" y="632109"/>
            <a:ext cx="1318158" cy="37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7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4587766-53B3-4F2E-9770-816A5492D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5" y="1259733"/>
            <a:ext cx="6397336" cy="394497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824BB14-E875-4B94-A88F-38F3730A7B87}"/>
              </a:ext>
            </a:extLst>
          </p:cNvPr>
          <p:cNvSpPr txBox="1"/>
          <p:nvPr/>
        </p:nvSpPr>
        <p:spPr>
          <a:xfrm>
            <a:off x="8626840" y="1496853"/>
            <a:ext cx="3736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Geomanist Bold" panose="02000503000000020004" pitchFamily="2" charset="77"/>
              </a:rPr>
              <a:t>Se integra por 12 subprogramas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DEB7122-7AA0-4AC8-B7F9-CF5187C84B29}"/>
              </a:ext>
            </a:extLst>
          </p:cNvPr>
          <p:cNvSpPr txBox="1"/>
          <p:nvPr/>
        </p:nvSpPr>
        <p:spPr>
          <a:xfrm>
            <a:off x="4800600" y="5505038"/>
            <a:ext cx="502425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691B31"/>
                </a:solidFill>
                <a:latin typeface="Geomanist" panose="02000503000000020004" pitchFamily="50" charset="0"/>
              </a:rPr>
              <a:t>Investigación de accidentes de trabajo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691B31"/>
                </a:solidFill>
                <a:latin typeface="Geomanist" panose="02000503000000020004" pitchFamily="50" charset="0"/>
              </a:rPr>
              <a:t>Capacitación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691B31"/>
                </a:solidFill>
                <a:latin typeface="Geomanist" panose="02000503000000020004" pitchFamily="50" charset="0"/>
              </a:rPr>
              <a:t>Diseño de guías de verificación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691B31"/>
                </a:solidFill>
                <a:latin typeface="Geomanist" panose="02000503000000020004" pitchFamily="50" charset="0"/>
              </a:rPr>
              <a:t>Verificaciones generales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691B31"/>
                </a:solidFill>
                <a:latin typeface="Geomanist" panose="02000503000000020004" pitchFamily="50" charset="0"/>
              </a:rPr>
              <a:t>Normas, reglamentos y leyes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9EFC3DD-859E-49B8-898E-AF57A945D0DA}"/>
              </a:ext>
            </a:extLst>
          </p:cNvPr>
          <p:cNvSpPr/>
          <p:nvPr/>
        </p:nvSpPr>
        <p:spPr>
          <a:xfrm>
            <a:off x="619125" y="5576626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691B31"/>
                </a:solidFill>
                <a:latin typeface="Geomanist" panose="02000503000000020004" pitchFamily="50" charset="0"/>
              </a:rPr>
              <a:t>Equipos de protección personal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691B31"/>
                </a:solidFill>
                <a:latin typeface="Geomanist" panose="02000503000000020004" pitchFamily="50" charset="0"/>
              </a:rPr>
              <a:t>Promoción general; atención de emergencias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691B31"/>
                </a:solidFill>
                <a:latin typeface="Geomanist" panose="02000503000000020004" pitchFamily="50" charset="0"/>
              </a:rPr>
              <a:t>Primeros auxilios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691B31"/>
                </a:solidFill>
                <a:latin typeface="Geomanist" panose="02000503000000020004" pitchFamily="50" charset="0"/>
              </a:rPr>
              <a:t>Servicios preventivos de medicina del trabajo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rgbClr val="691B31"/>
                </a:solidFill>
                <a:latin typeface="Geomanist" panose="02000503000000020004" pitchFamily="50" charset="0"/>
              </a:rPr>
              <a:t>Control ambiental.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E7CB4639-1C45-4FA9-A160-726B5942F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350" y="273108"/>
            <a:ext cx="1318158" cy="378254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11D811BD-8A11-4A37-8072-BE1A4683047A}"/>
              </a:ext>
            </a:extLst>
          </p:cNvPr>
          <p:cNvSpPr/>
          <p:nvPr/>
        </p:nvSpPr>
        <p:spPr>
          <a:xfrm>
            <a:off x="571330" y="398854"/>
            <a:ext cx="55246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580000"/>
                </a:solidFill>
                <a:latin typeface="Geomanist" panose="02000503000000020004" pitchFamily="50" charset="0"/>
              </a:rPr>
              <a:t>Programa de Prevención de Riesgos de Trabajo</a:t>
            </a:r>
            <a:endParaRPr lang="es-MX" b="1" dirty="0">
              <a:latin typeface="Geomanist" panose="02000503000000020004" pitchFamily="50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C6110A1-4C5A-4078-B780-29FD3FACFE14}"/>
              </a:ext>
            </a:extLst>
          </p:cNvPr>
          <p:cNvSpPr txBox="1"/>
          <p:nvPr/>
        </p:nvSpPr>
        <p:spPr>
          <a:xfrm>
            <a:off x="8927350" y="2346783"/>
            <a:ext cx="27697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Geomanist Bold" panose="02000503000000020004" pitchFamily="2" charset="77"/>
              </a:rPr>
              <a:t>Art. 81 y 84 del Reglamento de Seguridad, Higiene y Medio Ambiente del Trabajo</a:t>
            </a:r>
          </a:p>
        </p:txBody>
      </p:sp>
    </p:spTree>
    <p:extLst>
      <p:ext uri="{BB962C8B-B14F-4D97-AF65-F5344CB8AC3E}">
        <p14:creationId xmlns:p14="http://schemas.microsoft.com/office/powerpoint/2010/main" val="2419947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>
            <a:extLst>
              <a:ext uri="{FF2B5EF4-FFF2-40B4-BE49-F238E27FC236}">
                <a16:creationId xmlns:a16="http://schemas.microsoft.com/office/drawing/2014/main" id="{EA219BE0-3C16-422B-895E-689D26900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484" y="1759236"/>
            <a:ext cx="8212958" cy="4173804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1FB863FF-3B87-4FCC-A648-FA905FA5F8AC}"/>
              </a:ext>
            </a:extLst>
          </p:cNvPr>
          <p:cNvSpPr/>
          <p:nvPr/>
        </p:nvSpPr>
        <p:spPr>
          <a:xfrm>
            <a:off x="9718307" y="2021412"/>
            <a:ext cx="2473693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rgbClr val="6E152E"/>
                </a:solidFill>
                <a:latin typeface="Geomanist" panose="02000503000000020004" pitchFamily="50" charset="0"/>
              </a:rPr>
              <a:t>Programa anual de actividades en materia de Seguridad, Higiene y Medio Ambiente en el Trabajo, y reportarlo al Instituto, dentro de los primeros treinta. Artículo 54 fracción IV del Reglamento de Seguridad, Higiene y Medio Ambiente en el Trabajo del Sector Público Federal.</a:t>
            </a:r>
            <a:r>
              <a:rPr lang="es-MX" sz="1600" dirty="0">
                <a:solidFill>
                  <a:schemeClr val="bg1"/>
                </a:solidFill>
                <a:latin typeface="Geomanist" panose="02000503000000020004" pitchFamily="50" charset="0"/>
              </a:rPr>
              <a:t> </a:t>
            </a:r>
            <a:r>
              <a:rPr lang="es-MX" dirty="0">
                <a:solidFill>
                  <a:schemeClr val="bg1"/>
                </a:solidFill>
                <a:latin typeface="Geomanist" panose="02000503000000020004" pitchFamily="50" charset="0"/>
              </a:rPr>
              <a:t>cada año.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6A3C33E4-AF85-4694-B0A1-D2CA2306C194}"/>
              </a:ext>
            </a:extLst>
          </p:cNvPr>
          <p:cNvSpPr/>
          <p:nvPr/>
        </p:nvSpPr>
        <p:spPr>
          <a:xfrm>
            <a:off x="2011418" y="595988"/>
            <a:ext cx="7755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580000"/>
                </a:solidFill>
                <a:latin typeface="Geomanist" panose="02000503000000020004" pitchFamily="50" charset="0"/>
              </a:rPr>
              <a:t>Programa Anual de Actividades</a:t>
            </a:r>
            <a:endParaRPr lang="es-MX" sz="2400" b="1" dirty="0">
              <a:latin typeface="Geomanist" panose="02000503000000020004" pitchFamily="50" charset="0"/>
            </a:endParaRP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C2468AD8-57A0-4E62-A6FF-E70EB1B5E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7926" y="457490"/>
            <a:ext cx="1318158" cy="37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50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7">
            <a:extLst>
              <a:ext uri="{FF2B5EF4-FFF2-40B4-BE49-F238E27FC236}">
                <a16:creationId xmlns:a16="http://schemas.microsoft.com/office/drawing/2014/main" id="{DAFFD014-5D4C-4009-AAE7-C1FCFA5F5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975" y="429310"/>
            <a:ext cx="1087830" cy="378254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915F558A-6E14-4119-8FEE-2C13F658CE9F}"/>
              </a:ext>
            </a:extLst>
          </p:cNvPr>
          <p:cNvSpPr txBox="1"/>
          <p:nvPr/>
        </p:nvSpPr>
        <p:spPr>
          <a:xfrm>
            <a:off x="8965034" y="1563504"/>
            <a:ext cx="27697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Geomanist Bold" panose="02000503000000020004" pitchFamily="2" charset="77"/>
              </a:rPr>
              <a:t>Datos que recaba el formato de Indicadores Diferenciados por Género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8D06F720-F89D-4485-A1C2-46FB78DC7970}"/>
              </a:ext>
            </a:extLst>
          </p:cNvPr>
          <p:cNvSpPr/>
          <p:nvPr/>
        </p:nvSpPr>
        <p:spPr>
          <a:xfrm>
            <a:off x="666750" y="938569"/>
            <a:ext cx="96831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rgbClr val="6E152E"/>
                </a:solidFill>
                <a:latin typeface="Geomanist" panose="02000503000000020004" pitchFamily="50" charset="0"/>
              </a:rPr>
              <a:t>Datos recopilados con los Indicadores: partes del cuerpo afectada</a:t>
            </a:r>
          </a:p>
          <a:p>
            <a:pPr algn="just"/>
            <a:r>
              <a:rPr lang="es-ES" b="1" dirty="0">
                <a:solidFill>
                  <a:srgbClr val="6E152E"/>
                </a:solidFill>
                <a:latin typeface="Geomanist" panose="02000503000000020004" pitchFamily="50" charset="0"/>
              </a:rPr>
              <a:t>Causa o factor que lo generó; diagnóstico médico o el agente </a:t>
            </a:r>
          </a:p>
          <a:p>
            <a:pPr algn="just"/>
            <a:r>
              <a:rPr lang="es-ES" b="1" dirty="0">
                <a:solidFill>
                  <a:srgbClr val="6E152E"/>
                </a:solidFill>
                <a:latin typeface="Geomanist" panose="02000503000000020004" pitchFamily="50" charset="0"/>
              </a:rPr>
              <a:t>por el cual se derivó la enfermedad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408D5EA-0205-464D-AE1A-F4F6D8800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6" y="2180650"/>
            <a:ext cx="7394610" cy="37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3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A434A691-D704-4DE7-B3BA-7B643387723E}"/>
              </a:ext>
            </a:extLst>
          </p:cNvPr>
          <p:cNvSpPr/>
          <p:nvPr/>
        </p:nvSpPr>
        <p:spPr>
          <a:xfrm>
            <a:off x="460592" y="535798"/>
            <a:ext cx="7755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580000"/>
                </a:solidFill>
                <a:latin typeface="Geomanist" panose="02000503000000020004" pitchFamily="50" charset="0"/>
              </a:rPr>
              <a:t>Datos estadísticos ENAT y ENET.</a:t>
            </a:r>
            <a:endParaRPr lang="es-MX" sz="2400" b="1" dirty="0">
              <a:latin typeface="Geomanist" panose="02000503000000020004" pitchFamily="50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70D8670-9F67-4619-8551-61EB88013E4A}"/>
              </a:ext>
            </a:extLst>
          </p:cNvPr>
          <p:cNvSpPr/>
          <p:nvPr/>
        </p:nvSpPr>
        <p:spPr>
          <a:xfrm>
            <a:off x="8285649" y="1498183"/>
            <a:ext cx="2156298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rgbClr val="6E152E"/>
                </a:solidFill>
                <a:latin typeface="Geomanist" panose="02000503000000020004" pitchFamily="50" charset="0"/>
              </a:rPr>
              <a:t>Se genera con los probables accidentes de trabajo y se reporta bimestralmente, sin que sea necesaria la dictaminación del Riesgo de Trabajo. Artículo 91 del Reglamento de Seguridad, Higiene y Medio Ambiente en el Trabajo del Sector Público Federal.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 dirty="0">
              <a:solidFill>
                <a:schemeClr val="bg1"/>
              </a:solidFill>
              <a:latin typeface="Geomanist" panose="02000503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bg1"/>
                </a:solidFill>
                <a:latin typeface="Geomanist" panose="02000503000000020004" pitchFamily="50" charset="0"/>
              </a:rPr>
              <a:t>No es necesario enviar formato electrónico, si no se reportan enfermedades de trabajo para el período correspondiente.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 dirty="0">
              <a:solidFill>
                <a:schemeClr val="bg1"/>
              </a:solidFill>
              <a:latin typeface="Geomanist" panose="0200050300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 dirty="0">
              <a:solidFill>
                <a:schemeClr val="bg1"/>
              </a:solidFill>
              <a:latin typeface="Geomanist" panose="02000503000000020004" pitchFamily="50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:a16="http://schemas.microsoft.com/office/drawing/2014/main" id="{9D45602D-9B80-458A-A901-F891E7D78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825" y="256155"/>
            <a:ext cx="1318158" cy="37825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8167549-5A14-4E37-A3C7-3BC374677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92" y="1498183"/>
            <a:ext cx="7755834" cy="448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96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393B6290-D06F-4509-9807-1604E31686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3" t="24181" r="66197" b="8355"/>
          <a:stretch/>
        </p:blipFill>
        <p:spPr>
          <a:xfrm>
            <a:off x="4312225" y="1330529"/>
            <a:ext cx="7226829" cy="45754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F21CC539-3A18-4AC4-9A6F-46E8CFE59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5175" y="323737"/>
            <a:ext cx="1318158" cy="37825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783DA3D-BF8A-46ED-9198-D1CFE64CCDF2}"/>
              </a:ext>
            </a:extLst>
          </p:cNvPr>
          <p:cNvSpPr txBox="1"/>
          <p:nvPr/>
        </p:nvSpPr>
        <p:spPr>
          <a:xfrm>
            <a:off x="506834" y="818402"/>
            <a:ext cx="2769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Geomanist Bold" panose="02000503000000020004" pitchFamily="2" charset="77"/>
              </a:rPr>
              <a:t>Formato Único CSST Verificaciones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08283F1-C09B-4B93-A787-63C5E95BB9C9}"/>
              </a:ext>
            </a:extLst>
          </p:cNvPr>
          <p:cNvSpPr/>
          <p:nvPr/>
        </p:nvSpPr>
        <p:spPr>
          <a:xfrm>
            <a:off x="778686" y="2162876"/>
            <a:ext cx="203555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bg1"/>
                </a:solidFill>
                <a:latin typeface="Geomanist" panose="02000503000000020004" pitchFamily="50" charset="0"/>
              </a:rPr>
              <a:t>Comisiones Auxiliares deberán efectuar verificaciones ordinarias a las instalaciones de los centros de trabajo de manera trimestral. Artículos 65 y 67 del Reglamento de Seguridad, Higiene y Medio Ambiente en el Trabajo del Sector Público Federal</a:t>
            </a:r>
          </a:p>
        </p:txBody>
      </p:sp>
    </p:spTree>
    <p:extLst>
      <p:ext uri="{BB962C8B-B14F-4D97-AF65-F5344CB8AC3E}">
        <p14:creationId xmlns:p14="http://schemas.microsoft.com/office/powerpoint/2010/main" val="3718065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64F191A3-C655-4AFF-8936-445A5F1BA315}"/>
              </a:ext>
            </a:extLst>
          </p:cNvPr>
          <p:cNvSpPr/>
          <p:nvPr/>
        </p:nvSpPr>
        <p:spPr>
          <a:xfrm>
            <a:off x="298667" y="231403"/>
            <a:ext cx="7755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580000"/>
                </a:solidFill>
                <a:latin typeface="Geomanist" panose="02000503000000020004" pitchFamily="50" charset="0"/>
              </a:rPr>
              <a:t>Acta de Asamblea Plenaria</a:t>
            </a:r>
            <a:endParaRPr lang="es-MX" sz="2400" b="1" dirty="0">
              <a:latin typeface="Geomanist" panose="02000503000000020004" pitchFamily="50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8BD56EE-3FAA-4142-8F36-6754CE05C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119" y="1020129"/>
            <a:ext cx="6704929" cy="481774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31D5D53-FAD7-49C1-B124-126B99181676}"/>
              </a:ext>
            </a:extLst>
          </p:cNvPr>
          <p:cNvSpPr/>
          <p:nvPr/>
        </p:nvSpPr>
        <p:spPr>
          <a:xfrm>
            <a:off x="9116741" y="1811313"/>
            <a:ext cx="218974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schemeClr val="bg1">
                    <a:lumMod val="95000"/>
                  </a:schemeClr>
                </a:solidFill>
                <a:latin typeface="Geomanist" panose="02000503000000020004" pitchFamily="50" charset="0"/>
              </a:rPr>
              <a:t>Con el propósito de evaluar los aspectos inherentes al registro y seguimiento para la corrección de las incidencias detectadas por sus respectivas Comisiones Auxiliares. Artículo 59 del Reglamento de Seguridad, Higiene y Medio Ambiente en el Trabajo del Sector Público Federal.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2B8A69E-E787-499E-B288-54E477CE1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5175" y="323737"/>
            <a:ext cx="1318158" cy="37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08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625E8B6D-5AC8-4779-AA36-072FC21A8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075" y="218962"/>
            <a:ext cx="1318158" cy="37825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B422223D-DBDF-4AA2-B650-F7B946973231}"/>
              </a:ext>
            </a:extLst>
          </p:cNvPr>
          <p:cNvSpPr txBox="1">
            <a:spLocks/>
          </p:cNvSpPr>
          <p:nvPr/>
        </p:nvSpPr>
        <p:spPr>
          <a:xfrm>
            <a:off x="1697966" y="2557868"/>
            <a:ext cx="9769643" cy="22045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MX" sz="2400" b="1" dirty="0">
                <a:latin typeface="Montserrat" panose="00000500000000000000" pitchFamily="2" charset="0"/>
              </a:rPr>
              <a:t>                    </a:t>
            </a:r>
            <a:r>
              <a:rPr lang="es-MX" sz="2400" b="1" dirty="0">
                <a:latin typeface="Geomanist" panose="02000503000000020004" pitchFamily="50" charset="0"/>
              </a:rPr>
              <a:t>Lcdo. Luis Olivera Quintero</a:t>
            </a:r>
            <a:br>
              <a:rPr lang="es-MX" sz="900" b="1" dirty="0">
                <a:solidFill>
                  <a:srgbClr val="424242"/>
                </a:solidFill>
                <a:latin typeface="Geomanist" panose="02000503000000020004" pitchFamily="50" charset="0"/>
              </a:rPr>
            </a:br>
            <a:r>
              <a:rPr lang="es-MX" sz="2000" dirty="0">
                <a:solidFill>
                  <a:srgbClr val="404040"/>
                </a:solidFill>
                <a:latin typeface="Geomanist" panose="02000503000000020004" pitchFamily="50" charset="0"/>
              </a:rPr>
              <a:t>Jefe de Departamento de Prevención de Riesgos de Trabajo</a:t>
            </a:r>
            <a:br>
              <a:rPr lang="es-MX" sz="2400" dirty="0">
                <a:solidFill>
                  <a:srgbClr val="404040"/>
                </a:solidFill>
                <a:latin typeface="Geomanist" panose="02000503000000020004" pitchFamily="50" charset="0"/>
              </a:rPr>
            </a:br>
            <a:br>
              <a:rPr lang="es-MX" sz="2400" dirty="0">
                <a:solidFill>
                  <a:srgbClr val="404040"/>
                </a:solidFill>
                <a:latin typeface="Geomanist" panose="02000503000000020004" pitchFamily="50" charset="0"/>
              </a:rPr>
            </a:br>
            <a:r>
              <a:rPr lang="es-MX" sz="2400" dirty="0">
                <a:solidFill>
                  <a:schemeClr val="accent2">
                    <a:lumMod val="50000"/>
                  </a:schemeClr>
                </a:solidFill>
                <a:latin typeface="Geomanist" panose="02000503000000020004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luis.oliveraq@issste.gob.mx</a:t>
            </a:r>
            <a:br>
              <a:rPr lang="es-MX" sz="2400" dirty="0">
                <a:solidFill>
                  <a:schemeClr val="accent2">
                    <a:lumMod val="50000"/>
                  </a:schemeClr>
                </a:solidFill>
                <a:latin typeface="Geomanist" panose="02000503000000020004" pitchFamily="50" charset="0"/>
              </a:rPr>
            </a:br>
            <a:br>
              <a:rPr lang="es-MX" sz="2400" dirty="0">
                <a:solidFill>
                  <a:schemeClr val="accent2">
                    <a:lumMod val="50000"/>
                  </a:schemeClr>
                </a:solidFill>
                <a:latin typeface="Geomanist" panose="02000503000000020004" pitchFamily="50" charset="0"/>
              </a:rPr>
            </a:br>
            <a:r>
              <a:rPr lang="es-MX" sz="2400" dirty="0">
                <a:solidFill>
                  <a:schemeClr val="accent2">
                    <a:lumMod val="50000"/>
                  </a:schemeClr>
                </a:solidFill>
                <a:latin typeface="Geomanist" panose="02000503000000020004" pitchFamily="50" charset="0"/>
              </a:rPr>
              <a:t>55 5140 9617   Ext. 12282</a:t>
            </a:r>
            <a:br>
              <a:rPr lang="es-MX" sz="2400" dirty="0">
                <a:solidFill>
                  <a:schemeClr val="accent2">
                    <a:lumMod val="50000"/>
                  </a:schemeClr>
                </a:solidFill>
                <a:latin typeface="Geomanist" panose="02000503000000020004" pitchFamily="50" charset="0"/>
              </a:rPr>
            </a:br>
            <a:endParaRPr lang="es-MX" sz="2400" dirty="0">
              <a:solidFill>
                <a:schemeClr val="accent2">
                  <a:lumMod val="50000"/>
                </a:schemeClr>
              </a:solidFill>
              <a:latin typeface="Geomanist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971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1">
            <a:extLst>
              <a:ext uri="{FF2B5EF4-FFF2-40B4-BE49-F238E27FC236}">
                <a16:creationId xmlns:a16="http://schemas.microsoft.com/office/drawing/2014/main" id="{A12C7476-03B3-4A72-9CAB-8C8D92A20FED}"/>
              </a:ext>
            </a:extLst>
          </p:cNvPr>
          <p:cNvSpPr txBox="1">
            <a:spLocks/>
          </p:cNvSpPr>
          <p:nvPr/>
        </p:nvSpPr>
        <p:spPr>
          <a:xfrm>
            <a:off x="-864228" y="3071231"/>
            <a:ext cx="10126721" cy="56193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rgbClr val="6E152E"/>
                </a:solidFill>
                <a:latin typeface="Montserrat SemiBold" panose="00000700000000000000" pitchFamily="2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>
                <a:latin typeface="Geomanist" panose="02000503000000020004" pitchFamily="50" charset="0"/>
              </a:rPr>
              <a:t>¡GRACIAS!</a:t>
            </a:r>
          </a:p>
          <a:p>
            <a:endParaRPr lang="es-MX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36FB6FAF-F2D9-41FE-B8B3-6E4EBAA17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914" y="5321839"/>
            <a:ext cx="4648435" cy="71276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2D8F30B-B051-4CB5-9BB9-E35B431EB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5175" y="323737"/>
            <a:ext cx="1318158" cy="37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46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C9A6BA8-E44C-CF42-8284-C9E8E3DC982B}"/>
              </a:ext>
            </a:extLst>
          </p:cNvPr>
          <p:cNvSpPr txBox="1"/>
          <p:nvPr/>
        </p:nvSpPr>
        <p:spPr>
          <a:xfrm>
            <a:off x="1694638" y="2287719"/>
            <a:ext cx="48032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latin typeface="Geomanist Bold" panose="02000503000000020004" pitchFamily="50" charset="0"/>
              </a:rPr>
              <a:t>Seguridad, Higiene y Medio Ambiente en el Trabajo y sus Comisiones de Seguridad y Salud en el Trabajo</a:t>
            </a:r>
            <a:endParaRPr lang="es-MX" sz="2400" b="1" dirty="0">
              <a:solidFill>
                <a:srgbClr val="A7802D"/>
              </a:solidFill>
              <a:latin typeface="Geomanist Bold" panose="02000503000000020004" pitchFamily="50" charset="0"/>
            </a:endParaRPr>
          </a:p>
        </p:txBody>
      </p:sp>
      <p:pic>
        <p:nvPicPr>
          <p:cNvPr id="2" name="Picture 1" descr="A black background with gold text and a person holding a hand&#10;&#10;Description automatically generated">
            <a:extLst>
              <a:ext uri="{FF2B5EF4-FFF2-40B4-BE49-F238E27FC236}">
                <a16:creationId xmlns:a16="http://schemas.microsoft.com/office/drawing/2014/main" id="{E2FD59C2-A54B-731E-7EC8-0D75D9CA7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227" y="266555"/>
            <a:ext cx="1728554" cy="649151"/>
          </a:xfrm>
          <a:prstGeom prst="rect">
            <a:avLst/>
          </a:prstGeom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9D4A57C6-4508-4BD4-99E0-046AFE8976F2}"/>
              </a:ext>
            </a:extLst>
          </p:cNvPr>
          <p:cNvSpPr txBox="1">
            <a:spLocks/>
          </p:cNvSpPr>
          <p:nvPr/>
        </p:nvSpPr>
        <p:spPr>
          <a:xfrm>
            <a:off x="1828799" y="484736"/>
            <a:ext cx="2916953" cy="477754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endParaRPr lang="es-MX" sz="2400" dirty="0"/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F0A1CD0D-9D66-47A5-AA05-6E8711E71313}"/>
              </a:ext>
            </a:extLst>
          </p:cNvPr>
          <p:cNvSpPr txBox="1">
            <a:spLocks/>
          </p:cNvSpPr>
          <p:nvPr/>
        </p:nvSpPr>
        <p:spPr>
          <a:xfrm>
            <a:off x="7273441" y="1204156"/>
            <a:ext cx="4299340" cy="530644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s-MX" sz="1800" dirty="0">
                <a:solidFill>
                  <a:schemeClr val="tx1"/>
                </a:solidFill>
              </a:rPr>
              <a:t>La Seguridad y Salud en el Trabajo; Seguridad e Higiene en el Trabajo; o la Seguridad, Higiene y Medio Ambiente en el Trabajo, tienen tal relevancia, que se encuentran reguladas por las más altas disposiciones normativas del ámbito nacional e internacional. </a:t>
            </a:r>
          </a:p>
          <a:p>
            <a:pPr algn="just">
              <a:lnSpc>
                <a:spcPct val="120000"/>
              </a:lnSpc>
            </a:pPr>
            <a:endParaRPr lang="es-MX" sz="1800" dirty="0">
              <a:solidFill>
                <a:schemeClr val="tx1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es-MX" sz="1800" dirty="0">
                <a:solidFill>
                  <a:schemeClr val="tx1"/>
                </a:solidFill>
              </a:rPr>
              <a:t>La Constitución Política de los Estados Unidos Mexicanos, el Pacto Internacional de Derechos, Económicos, Sociales y Culturales, la Ley del ISSSTE y el Reglamento de Seguridad, Higiene y Medio Ambiente en el Trabajo del Sector Público Federal, son los principales ordenamientos que contemplan la regulación de la materia</a:t>
            </a:r>
          </a:p>
        </p:txBody>
      </p:sp>
    </p:spTree>
    <p:extLst>
      <p:ext uri="{BB962C8B-B14F-4D97-AF65-F5344CB8AC3E}">
        <p14:creationId xmlns:p14="http://schemas.microsoft.com/office/powerpoint/2010/main" val="1258517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7CE4089-171E-4D4E-AC66-8BF0754A44CC}"/>
              </a:ext>
            </a:extLst>
          </p:cNvPr>
          <p:cNvSpPr txBox="1"/>
          <p:nvPr/>
        </p:nvSpPr>
        <p:spPr>
          <a:xfrm>
            <a:off x="1687624" y="943615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es-MX" dirty="0"/>
              <a:t>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E5FD45-19C0-4643-B97B-D4D5B30C5D0D}"/>
              </a:ext>
            </a:extLst>
          </p:cNvPr>
          <p:cNvSpPr txBox="1"/>
          <p:nvPr/>
        </p:nvSpPr>
        <p:spPr>
          <a:xfrm>
            <a:off x="9291145" y="741604"/>
            <a:ext cx="2091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800" b="1" dirty="0">
                <a:solidFill>
                  <a:schemeClr val="bg1"/>
                </a:solidFill>
                <a:latin typeface="Geomanist Bold" panose="02000503000000020004" pitchFamily="2" charset="77"/>
              </a:rPr>
              <a:t>Título de la página</a:t>
            </a:r>
          </a:p>
        </p:txBody>
      </p:sp>
      <p:pic>
        <p:nvPicPr>
          <p:cNvPr id="7" name="Picture 6" descr="A black background with gold text and a person holding a hand&#10;&#10;Description automatically generated">
            <a:extLst>
              <a:ext uri="{FF2B5EF4-FFF2-40B4-BE49-F238E27FC236}">
                <a16:creationId xmlns:a16="http://schemas.microsoft.com/office/drawing/2014/main" id="{56EAAC97-07FD-DBE2-7291-D0BDB8F2C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39" y="277119"/>
            <a:ext cx="1728554" cy="649151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07DD3068-D292-4928-98C5-15F015D205E7}"/>
              </a:ext>
            </a:extLst>
          </p:cNvPr>
          <p:cNvGrpSpPr/>
          <p:nvPr/>
        </p:nvGrpSpPr>
        <p:grpSpPr>
          <a:xfrm>
            <a:off x="985433" y="921847"/>
            <a:ext cx="3546255" cy="5014306"/>
            <a:chOff x="1288" y="376254"/>
            <a:chExt cx="3546255" cy="5014306"/>
          </a:xfrm>
        </p:grpSpPr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3601C6C8-DB12-454D-B52D-6229F0311B68}"/>
                </a:ext>
              </a:extLst>
            </p:cNvPr>
            <p:cNvSpPr/>
            <p:nvPr/>
          </p:nvSpPr>
          <p:spPr>
            <a:xfrm>
              <a:off x="1288" y="376254"/>
              <a:ext cx="3546255" cy="5014306"/>
            </a:xfrm>
            <a:prstGeom prst="roundRect">
              <a:avLst>
                <a:gd name="adj" fmla="val 10000"/>
              </a:avLst>
            </a:prstGeom>
            <a:solidFill>
              <a:srgbClr val="FDF5E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ángulo: esquinas redondeadas 4">
              <a:extLst>
                <a:ext uri="{FF2B5EF4-FFF2-40B4-BE49-F238E27FC236}">
                  <a16:creationId xmlns:a16="http://schemas.microsoft.com/office/drawing/2014/main" id="{A5B6DA1B-6361-479F-97E0-27F977EED96B}"/>
                </a:ext>
              </a:extLst>
            </p:cNvPr>
            <p:cNvSpPr txBox="1"/>
            <p:nvPr/>
          </p:nvSpPr>
          <p:spPr>
            <a:xfrm>
              <a:off x="105154" y="480120"/>
              <a:ext cx="3338523" cy="48065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2400" b="1" kern="1200" dirty="0">
                  <a:solidFill>
                    <a:srgbClr val="6E152E"/>
                  </a:solidFill>
                  <a:latin typeface="Geomanist" panose="02000503000000020004" pitchFamily="50" charset="0"/>
                  <a:ea typeface="+mj-ea"/>
                  <a:cs typeface="+mj-cs"/>
                </a:rPr>
                <a:t>¿Qué son las Comisiones de </a:t>
              </a:r>
              <a:br>
                <a:rPr lang="es-MX" sz="2400" b="1" kern="1200" dirty="0">
                  <a:solidFill>
                    <a:srgbClr val="6E152E"/>
                  </a:solidFill>
                  <a:latin typeface="Geomanist" panose="02000503000000020004" pitchFamily="50" charset="0"/>
                  <a:ea typeface="+mj-ea"/>
                  <a:cs typeface="+mj-cs"/>
                </a:rPr>
              </a:br>
              <a:r>
                <a:rPr lang="es-MX" sz="2400" b="1" kern="1200" dirty="0">
                  <a:solidFill>
                    <a:srgbClr val="6E152E"/>
                  </a:solidFill>
                  <a:latin typeface="Geomanist" panose="02000503000000020004" pitchFamily="50" charset="0"/>
                  <a:ea typeface="+mj-ea"/>
                  <a:cs typeface="+mj-cs"/>
                </a:rPr>
                <a:t>Seguridad y Salud en el Trabajo?  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800" b="1" kern="1200" dirty="0">
                  <a:solidFill>
                    <a:srgbClr val="691B31"/>
                  </a:solidFill>
                  <a:latin typeface="Geomanist" panose="02000503000000020004" pitchFamily="50" charset="0"/>
                </a:rPr>
                <a:t> 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700" kern="1200" dirty="0">
                  <a:solidFill>
                    <a:srgbClr val="404040"/>
                  </a:solidFill>
                  <a:latin typeface="Geomanist" panose="02000503000000020004" pitchFamily="50" charset="0"/>
                </a:rPr>
                <a:t>Son órganos colegiados, que promueven, vigilan, supervisan y ejecutan las disposiciones relacionadas a Seguridad, Higiene y Medio Ambiente en el Trabajo</a:t>
              </a:r>
              <a:endParaRPr lang="es-MX" sz="1700" kern="1200" dirty="0">
                <a:latin typeface="Geomanist" panose="02000503000000020004" pitchFamily="50" charset="0"/>
              </a:endParaRP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F91B3AFF-282A-4448-BF8B-DDE84CC5331E}"/>
              </a:ext>
            </a:extLst>
          </p:cNvPr>
          <p:cNvGrpSpPr/>
          <p:nvPr/>
        </p:nvGrpSpPr>
        <p:grpSpPr>
          <a:xfrm>
            <a:off x="4806614" y="3123441"/>
            <a:ext cx="465391" cy="611117"/>
            <a:chOff x="3822469" y="2577848"/>
            <a:chExt cx="465391" cy="611117"/>
          </a:xfrm>
        </p:grpSpPr>
        <p:sp>
          <p:nvSpPr>
            <p:cNvPr id="19" name="Flecha: a la derecha 18">
              <a:extLst>
                <a:ext uri="{FF2B5EF4-FFF2-40B4-BE49-F238E27FC236}">
                  <a16:creationId xmlns:a16="http://schemas.microsoft.com/office/drawing/2014/main" id="{493B966E-1323-4FB5-A112-7DC27A5F53F2}"/>
                </a:ext>
              </a:extLst>
            </p:cNvPr>
            <p:cNvSpPr/>
            <p:nvPr/>
          </p:nvSpPr>
          <p:spPr>
            <a:xfrm>
              <a:off x="3822469" y="2577848"/>
              <a:ext cx="465391" cy="61111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Flecha: a la derecha 6">
              <a:extLst>
                <a:ext uri="{FF2B5EF4-FFF2-40B4-BE49-F238E27FC236}">
                  <a16:creationId xmlns:a16="http://schemas.microsoft.com/office/drawing/2014/main" id="{6E051A4A-5B70-4F2F-9DFC-67EEFF6BFCDB}"/>
                </a:ext>
              </a:extLst>
            </p:cNvPr>
            <p:cNvSpPr txBox="1"/>
            <p:nvPr/>
          </p:nvSpPr>
          <p:spPr>
            <a:xfrm>
              <a:off x="3822469" y="2700071"/>
              <a:ext cx="325774" cy="3666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2600" kern="1200" dirty="0"/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A683C72B-7ECB-4AC3-AC0D-FC74CD821149}"/>
              </a:ext>
            </a:extLst>
          </p:cNvPr>
          <p:cNvGrpSpPr/>
          <p:nvPr/>
        </p:nvGrpSpPr>
        <p:grpSpPr>
          <a:xfrm>
            <a:off x="5517361" y="1396640"/>
            <a:ext cx="2464182" cy="4064720"/>
            <a:chOff x="4533216" y="851047"/>
            <a:chExt cx="2464182" cy="4064720"/>
          </a:xfrm>
        </p:grpSpPr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E8ADF2FC-6737-4200-B1BD-461FADFCB101}"/>
                </a:ext>
              </a:extLst>
            </p:cNvPr>
            <p:cNvSpPr/>
            <p:nvPr/>
          </p:nvSpPr>
          <p:spPr>
            <a:xfrm>
              <a:off x="4533216" y="851047"/>
              <a:ext cx="2464182" cy="4064720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ángulo: esquinas redondeadas 8">
              <a:extLst>
                <a:ext uri="{FF2B5EF4-FFF2-40B4-BE49-F238E27FC236}">
                  <a16:creationId xmlns:a16="http://schemas.microsoft.com/office/drawing/2014/main" id="{856C965D-6040-4336-831B-320338DE8050}"/>
                </a:ext>
              </a:extLst>
            </p:cNvPr>
            <p:cNvSpPr txBox="1"/>
            <p:nvPr/>
          </p:nvSpPr>
          <p:spPr>
            <a:xfrm>
              <a:off x="4605389" y="923220"/>
              <a:ext cx="2319836" cy="392037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800" b="1" u="sng" kern="1200" dirty="0">
                  <a:solidFill>
                    <a:srgbClr val="6E152E"/>
                  </a:solidFill>
                  <a:latin typeface="Geomanist" panose="02000503000000020004" pitchFamily="50" charset="0"/>
                  <a:ea typeface="+mj-ea"/>
                  <a:cs typeface="+mj-cs"/>
                </a:rPr>
                <a:t>“Comisión Central”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600" kern="1200" dirty="0">
                  <a:solidFill>
                    <a:srgbClr val="404040"/>
                  </a:solidFill>
                  <a:latin typeface="Geomanist" panose="02000503000000020004" pitchFamily="50" charset="0"/>
                </a:rPr>
                <a:t>Para Dependencias y Entidades de carácter Federal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600" kern="1200" dirty="0">
                <a:solidFill>
                  <a:srgbClr val="404040"/>
                </a:solidFill>
                <a:latin typeface="Geomanist" panose="02000503000000020004" pitchFamily="50" charset="0"/>
              </a:endParaRP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800" b="1" u="sng" kern="1200" dirty="0">
                  <a:solidFill>
                    <a:srgbClr val="6E152E"/>
                  </a:solidFill>
                  <a:latin typeface="Geomanist" panose="02000503000000020004" pitchFamily="50" charset="0"/>
                  <a:ea typeface="+mj-ea"/>
                  <a:cs typeface="+mj-cs"/>
                </a:rPr>
                <a:t>“Comisión Estatal”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600" kern="1200" dirty="0">
                  <a:solidFill>
                    <a:srgbClr val="404040"/>
                  </a:solidFill>
                  <a:latin typeface="Geomanist" panose="02000503000000020004" pitchFamily="50" charset="0"/>
                </a:rPr>
                <a:t>Para Dependencias y Entidades de carácter local</a:t>
              </a:r>
              <a:endParaRPr lang="es-MX" sz="1600" b="1" kern="1200" dirty="0">
                <a:solidFill>
                  <a:srgbClr val="6E152E"/>
                </a:solidFill>
                <a:latin typeface="Geomanist" panose="02000503000000020004" pitchFamily="50" charset="0"/>
                <a:ea typeface="+mj-ea"/>
                <a:cs typeface="+mj-cs"/>
              </a:endParaRP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1800" kern="1200" dirty="0"/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EA81E786-BA87-45AB-A994-CB42C5EF63AB}"/>
              </a:ext>
            </a:extLst>
          </p:cNvPr>
          <p:cNvGrpSpPr/>
          <p:nvPr/>
        </p:nvGrpSpPr>
        <p:grpSpPr>
          <a:xfrm>
            <a:off x="8171735" y="3101193"/>
            <a:ext cx="403283" cy="611117"/>
            <a:chOff x="7187590" y="2555600"/>
            <a:chExt cx="403283" cy="611117"/>
          </a:xfrm>
        </p:grpSpPr>
        <p:sp>
          <p:nvSpPr>
            <p:cNvPr id="15" name="Flecha: a la derecha 14">
              <a:extLst>
                <a:ext uri="{FF2B5EF4-FFF2-40B4-BE49-F238E27FC236}">
                  <a16:creationId xmlns:a16="http://schemas.microsoft.com/office/drawing/2014/main" id="{66A94357-6890-4055-9FA8-A10272B90B24}"/>
                </a:ext>
              </a:extLst>
            </p:cNvPr>
            <p:cNvSpPr/>
            <p:nvPr/>
          </p:nvSpPr>
          <p:spPr>
            <a:xfrm rot="21552904">
              <a:off x="7187590" y="2555600"/>
              <a:ext cx="403283" cy="611117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Flecha: a la derecha 10">
              <a:extLst>
                <a:ext uri="{FF2B5EF4-FFF2-40B4-BE49-F238E27FC236}">
                  <a16:creationId xmlns:a16="http://schemas.microsoft.com/office/drawing/2014/main" id="{F3A0E503-D6A3-476E-8B89-739EDB121A56}"/>
                </a:ext>
              </a:extLst>
            </p:cNvPr>
            <p:cNvSpPr txBox="1"/>
            <p:nvPr/>
          </p:nvSpPr>
          <p:spPr>
            <a:xfrm rot="21552904">
              <a:off x="7187596" y="2678652"/>
              <a:ext cx="282298" cy="3666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2600" kern="1200" dirty="0"/>
            </a:p>
          </p:txBody>
        </p:sp>
      </p:grpSp>
      <p:pic>
        <p:nvPicPr>
          <p:cNvPr id="23" name="Picture 7">
            <a:extLst>
              <a:ext uri="{FF2B5EF4-FFF2-40B4-BE49-F238E27FC236}">
                <a16:creationId xmlns:a16="http://schemas.microsoft.com/office/drawing/2014/main" id="{ED98FEEA-3931-46E8-920A-D0A6D7155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5175" y="323737"/>
            <a:ext cx="1318158" cy="378254"/>
          </a:xfrm>
          <a:prstGeom prst="rect">
            <a:avLst/>
          </a:prstGeom>
        </p:spPr>
      </p:pic>
      <p:sp>
        <p:nvSpPr>
          <p:cNvPr id="26" name="Rectángulo: esquinas redondeadas 4">
            <a:extLst>
              <a:ext uri="{FF2B5EF4-FFF2-40B4-BE49-F238E27FC236}">
                <a16:creationId xmlns:a16="http://schemas.microsoft.com/office/drawing/2014/main" id="{307CB34D-EF9D-4219-9445-357205D2C6DB}"/>
              </a:ext>
            </a:extLst>
          </p:cNvPr>
          <p:cNvSpPr txBox="1"/>
          <p:nvPr/>
        </p:nvSpPr>
        <p:spPr>
          <a:xfrm>
            <a:off x="9062867" y="1925334"/>
            <a:ext cx="2319836" cy="296283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1800" b="1" u="sng" kern="1200" dirty="0">
                <a:solidFill>
                  <a:schemeClr val="bg1"/>
                </a:solidFill>
                <a:latin typeface="Geomanist" panose="02000503000000020004" pitchFamily="50" charset="0"/>
                <a:ea typeface="+mj-ea"/>
                <a:cs typeface="+mj-cs"/>
              </a:rPr>
              <a:t>“Comisión Auxiliar”   </a:t>
            </a: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1600" kern="1200" dirty="0">
                <a:solidFill>
                  <a:schemeClr val="bg1"/>
                </a:solidFill>
                <a:latin typeface="Geomanist" panose="02000503000000020004" pitchFamily="50" charset="0"/>
                <a:ea typeface="+mn-ea"/>
                <a:cs typeface="+mn-cs"/>
              </a:rPr>
              <a:t>Se crean en los centros de trabajo, tanto para Comisiones Centrales o Estatales</a:t>
            </a:r>
          </a:p>
        </p:txBody>
      </p:sp>
    </p:spTree>
    <p:extLst>
      <p:ext uri="{BB962C8B-B14F-4D97-AF65-F5344CB8AC3E}">
        <p14:creationId xmlns:p14="http://schemas.microsoft.com/office/powerpoint/2010/main" val="4000995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797FC44-9931-4188-9D00-4770722E72A7}"/>
              </a:ext>
            </a:extLst>
          </p:cNvPr>
          <p:cNvSpPr/>
          <p:nvPr/>
        </p:nvSpPr>
        <p:spPr>
          <a:xfrm>
            <a:off x="161925" y="342710"/>
            <a:ext cx="6096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b="1" dirty="0">
                <a:solidFill>
                  <a:srgbClr val="6E152E"/>
                </a:solidFill>
                <a:latin typeface="Geomanist" panose="02000503000000020004" pitchFamily="50" charset="0"/>
              </a:rPr>
              <a:t>Importancia del Funcionamiento de la Comisión Central y Estatal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0B765934-95DE-4782-B139-B435F1A1E8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8495212"/>
              </p:ext>
            </p:extLst>
          </p:nvPr>
        </p:nvGraphicFramePr>
        <p:xfrm>
          <a:off x="-764327" y="1223381"/>
          <a:ext cx="5921543" cy="4214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id="{8C100022-D81B-487A-B4C2-D03AD29580D3}"/>
              </a:ext>
            </a:extLst>
          </p:cNvPr>
          <p:cNvSpPr/>
          <p:nvPr/>
        </p:nvSpPr>
        <p:spPr>
          <a:xfrm>
            <a:off x="4933950" y="2562461"/>
            <a:ext cx="54228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rgbClr val="404040"/>
                </a:solidFill>
                <a:latin typeface="Geomanist" panose="02000503000000020004" pitchFamily="50" charset="0"/>
              </a:rPr>
              <a:t>En tal virtud, las Comisiones de Seguridad y Salud en el Trabajo deben </a:t>
            </a:r>
            <a:r>
              <a:rPr lang="es-MX" u="sng" dirty="0">
                <a:latin typeface="Geomanist" panose="02000503000000020004" pitchFamily="50" charset="0"/>
              </a:rPr>
              <a:t>llevar a cabo las funciones y obligaciones</a:t>
            </a:r>
            <a:r>
              <a:rPr lang="es-MX" dirty="0">
                <a:solidFill>
                  <a:srgbClr val="404040"/>
                </a:solidFill>
                <a:latin typeface="Geomanist" panose="02000503000000020004" pitchFamily="50" charset="0"/>
              </a:rPr>
              <a:t> que estipula el Reglamento de Seguridad, Higiene y Medio Ambiente en el Trabajo:</a:t>
            </a:r>
          </a:p>
          <a:p>
            <a:pPr algn="just"/>
            <a:endParaRPr lang="es-MX" i="1" dirty="0">
              <a:solidFill>
                <a:srgbClr val="404040"/>
              </a:solidFill>
              <a:latin typeface="Geomanist" panose="02000503000000020004" pitchFamily="50" charset="0"/>
            </a:endParaRPr>
          </a:p>
          <a:p>
            <a:pPr algn="ctr"/>
            <a:r>
              <a:rPr lang="es-MX" i="1" dirty="0">
                <a:solidFill>
                  <a:srgbClr val="404040"/>
                </a:solidFill>
                <a:latin typeface="Geomanist" panose="02000503000000020004" pitchFamily="50" charset="0"/>
              </a:rPr>
              <a:t>1.- Investigar Accidentes de Trabajo</a:t>
            </a:r>
          </a:p>
          <a:p>
            <a:pPr algn="just"/>
            <a:endParaRPr lang="es-MX" i="1" dirty="0">
              <a:solidFill>
                <a:srgbClr val="404040"/>
              </a:solidFill>
              <a:latin typeface="Geomanist" panose="02000503000000020004" pitchFamily="50" charset="0"/>
            </a:endParaRPr>
          </a:p>
          <a:p>
            <a:pPr algn="just"/>
            <a:r>
              <a:rPr lang="es-MX" i="1" dirty="0">
                <a:solidFill>
                  <a:srgbClr val="691B31"/>
                </a:solidFill>
                <a:latin typeface="Geomanist" panose="02000503000000020004" pitchFamily="50" charset="0"/>
              </a:rPr>
              <a:t>2.- Fungir como instancia de coordinación y apoyo entre sus Comisiones Auxiliares y el Instituto</a:t>
            </a:r>
          </a:p>
          <a:p>
            <a:pPr algn="just"/>
            <a:endParaRPr lang="es-MX" i="1" dirty="0">
              <a:solidFill>
                <a:srgbClr val="404040"/>
              </a:solidFill>
              <a:latin typeface="Geomanist" panose="02000503000000020004" pitchFamily="50" charset="0"/>
            </a:endParaRPr>
          </a:p>
          <a:p>
            <a:pPr algn="just"/>
            <a:r>
              <a:rPr lang="es-MX" i="1" dirty="0">
                <a:solidFill>
                  <a:srgbClr val="404040"/>
                </a:solidFill>
                <a:latin typeface="Geomanist" panose="02000503000000020004" pitchFamily="50" charset="0"/>
              </a:rPr>
              <a:t>3.- Proponer lineamientos para la estrategia general en materia de Seguridad, Higiene y Medio Ambiente en sus Centros de Trabajo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6DAF12D-CCF9-441B-BF30-5AAE6202D6C1}"/>
              </a:ext>
            </a:extLst>
          </p:cNvPr>
          <p:cNvSpPr/>
          <p:nvPr/>
        </p:nvSpPr>
        <p:spPr>
          <a:xfrm>
            <a:off x="4829174" y="929821"/>
            <a:ext cx="57489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404040"/>
                </a:solidFill>
                <a:latin typeface="Geomanist" panose="02000503000000020004" pitchFamily="50" charset="0"/>
              </a:rPr>
              <a:t>La importancia del funcionamiento de las Comisiones es la Seguridad e Higiene en el Trabajo, es procurar la seguridad de los trabajadores y generar acciones preventivas</a:t>
            </a:r>
            <a:endParaRPr lang="es-MX" dirty="0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77C5D078-B5B1-42E1-BBBF-B80031E919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0200" y="308383"/>
            <a:ext cx="1318158" cy="378254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84CC7EF4-29C7-47D3-AD1C-8BFBF22BACC6}"/>
              </a:ext>
            </a:extLst>
          </p:cNvPr>
          <p:cNvSpPr/>
          <p:nvPr/>
        </p:nvSpPr>
        <p:spPr>
          <a:xfrm>
            <a:off x="-358077" y="7363743"/>
            <a:ext cx="1363854" cy="866047"/>
          </a:xfrm>
          <a:prstGeom prst="roundRect">
            <a:avLst>
              <a:gd name="adj" fmla="val 10000"/>
            </a:avLst>
          </a:prstGeom>
          <a:solidFill>
            <a:srgbClr val="691B3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52209F1-D075-489C-942B-D6D095FD10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2273070"/>
              </p:ext>
            </p:extLst>
          </p:nvPr>
        </p:nvGraphicFramePr>
        <p:xfrm>
          <a:off x="2653822" y="5504835"/>
          <a:ext cx="1606961" cy="1183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585030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4927745-E872-7A4A-AAC1-9C8DA3D63429}"/>
              </a:ext>
            </a:extLst>
          </p:cNvPr>
          <p:cNvSpPr txBox="1"/>
          <p:nvPr/>
        </p:nvSpPr>
        <p:spPr>
          <a:xfrm>
            <a:off x="190279" y="277119"/>
            <a:ext cx="34196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Geomanist Bold" panose="02000503000000020004" pitchFamily="2" charset="77"/>
              </a:rPr>
              <a:t>¿Quiénes deben contar con una Comisión de Seguridad y Salud en el Trabajo?</a:t>
            </a:r>
          </a:p>
        </p:txBody>
      </p:sp>
      <p:pic>
        <p:nvPicPr>
          <p:cNvPr id="2" name="Picture 1" descr="A black background with gold text and a person holding a hand&#10;&#10;Description automatically generated">
            <a:extLst>
              <a:ext uri="{FF2B5EF4-FFF2-40B4-BE49-F238E27FC236}">
                <a16:creationId xmlns:a16="http://schemas.microsoft.com/office/drawing/2014/main" id="{D6D013F1-078A-056B-A54D-EBEF1F666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636" y="277119"/>
            <a:ext cx="1728554" cy="649151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9E1685D6-B6DA-44E4-8938-C2934ACC2D81}"/>
              </a:ext>
            </a:extLst>
          </p:cNvPr>
          <p:cNvSpPr/>
          <p:nvPr/>
        </p:nvSpPr>
        <p:spPr>
          <a:xfrm>
            <a:off x="1064014" y="1327949"/>
            <a:ext cx="1672224" cy="1465103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1202C59-0B6A-4E4E-9C35-E7F86BF611F4}"/>
              </a:ext>
            </a:extLst>
          </p:cNvPr>
          <p:cNvSpPr/>
          <p:nvPr/>
        </p:nvSpPr>
        <p:spPr>
          <a:xfrm>
            <a:off x="1110798" y="3067922"/>
            <a:ext cx="1578655" cy="1434064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CBF7A09E-D293-4DC3-B701-E18E154D33A5}"/>
              </a:ext>
            </a:extLst>
          </p:cNvPr>
          <p:cNvSpPr/>
          <p:nvPr/>
        </p:nvSpPr>
        <p:spPr>
          <a:xfrm>
            <a:off x="1088528" y="4786351"/>
            <a:ext cx="1623193" cy="1487399"/>
          </a:xfrm>
          <a:prstGeom prst="roundRect">
            <a:avLst>
              <a:gd name="adj" fmla="val 10000"/>
            </a:avLst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427563B-12EB-4FAA-8A0F-01C2ADFF3340}"/>
              </a:ext>
            </a:extLst>
          </p:cNvPr>
          <p:cNvSpPr/>
          <p:nvPr/>
        </p:nvSpPr>
        <p:spPr>
          <a:xfrm>
            <a:off x="4183311" y="1374670"/>
            <a:ext cx="6096000" cy="16773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MX" sz="1600" dirty="0">
                <a:solidFill>
                  <a:srgbClr val="691B31"/>
                </a:solidFill>
                <a:latin typeface="Montserrat SemiBold" panose="00000700000000000000" pitchFamily="2" charset="0"/>
              </a:rPr>
              <a:t>I</a:t>
            </a:r>
            <a:r>
              <a:rPr lang="es-MX" sz="1600" dirty="0">
                <a:solidFill>
                  <a:srgbClr val="691B31"/>
                </a:solidFill>
                <a:latin typeface="Geomanist" panose="02000503000000020004" pitchFamily="50" charset="0"/>
              </a:rPr>
              <a:t>. </a:t>
            </a:r>
            <a:r>
              <a:rPr lang="es-MX" sz="1900" dirty="0">
                <a:solidFill>
                  <a:srgbClr val="691B31"/>
                </a:solidFill>
                <a:latin typeface="Geomanist" panose="02000503000000020004" pitchFamily="50" charset="0"/>
              </a:rPr>
              <a:t>Comisión Central</a:t>
            </a:r>
          </a:p>
          <a:p>
            <a:pPr lvl="1"/>
            <a:r>
              <a:rPr lang="es-MX" sz="1400" dirty="0">
                <a:solidFill>
                  <a:srgbClr val="404040"/>
                </a:solidFill>
                <a:latin typeface="Geomanist" panose="02000503000000020004" pitchFamily="50" charset="0"/>
              </a:rPr>
              <a:t>Se integra por las dependencias de carácter Federal, son las Secretarías, el Consejo de la Judicatura y los Órganos Reguladores en materia energética.</a:t>
            </a:r>
            <a:r>
              <a:rPr lang="es-MX" sz="1400" baseline="30000" dirty="0">
                <a:solidFill>
                  <a:srgbClr val="404040"/>
                </a:solidFill>
                <a:latin typeface="Geomanist" panose="02000503000000020004" pitchFamily="50" charset="0"/>
              </a:rPr>
              <a:t>1</a:t>
            </a:r>
            <a:endParaRPr lang="es-MX" sz="1400" dirty="0">
              <a:solidFill>
                <a:srgbClr val="404040"/>
              </a:solidFill>
              <a:latin typeface="Geomanist" panose="02000503000000020004" pitchFamily="50" charset="0"/>
            </a:endParaRPr>
          </a:p>
          <a:p>
            <a:pPr lvl="1"/>
            <a:endParaRPr lang="es-MX" sz="1400" dirty="0">
              <a:solidFill>
                <a:srgbClr val="404040"/>
              </a:solidFill>
              <a:latin typeface="Geomanist" panose="02000503000000020004" pitchFamily="50" charset="0"/>
            </a:endParaRPr>
          </a:p>
          <a:p>
            <a:pPr lvl="1"/>
            <a:r>
              <a:rPr lang="es-MX" sz="1400" dirty="0">
                <a:solidFill>
                  <a:srgbClr val="404040"/>
                </a:solidFill>
                <a:latin typeface="Geomanist" panose="02000503000000020004" pitchFamily="50" charset="0"/>
              </a:rPr>
              <a:t>Las Entidades de carácter Federal, son los organismos Descentralizados, empresas de Participación Estatal y Fideicomisos</a:t>
            </a:r>
            <a:r>
              <a:rPr lang="es-MX" sz="1400" baseline="30000" dirty="0">
                <a:solidFill>
                  <a:srgbClr val="404040"/>
                </a:solidFill>
                <a:latin typeface="Geomanist" panose="02000503000000020004" pitchFamily="50" charset="0"/>
              </a:rPr>
              <a:t>1</a:t>
            </a:r>
            <a:r>
              <a:rPr lang="es-MX" sz="1400" dirty="0">
                <a:solidFill>
                  <a:srgbClr val="404040"/>
                </a:solidFill>
                <a:latin typeface="Montserrat SemiBold" panose="00000700000000000000" pitchFamily="2" charset="0"/>
              </a:rPr>
              <a:t>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3D300E0-AB8F-4B47-94D9-B00077EB5B21}"/>
              </a:ext>
            </a:extLst>
          </p:cNvPr>
          <p:cNvSpPr/>
          <p:nvPr/>
        </p:nvSpPr>
        <p:spPr>
          <a:xfrm>
            <a:off x="4183311" y="3454600"/>
            <a:ext cx="6096000" cy="103105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MX" sz="1900" dirty="0">
                <a:solidFill>
                  <a:srgbClr val="691B31"/>
                </a:solidFill>
                <a:latin typeface="Geomanist" panose="02000503000000020004" pitchFamily="50" charset="0"/>
              </a:rPr>
              <a:t>II. Comisión Estatal</a:t>
            </a:r>
          </a:p>
          <a:p>
            <a:pPr lvl="1"/>
            <a:r>
              <a:rPr lang="es-MX" sz="1400" dirty="0">
                <a:solidFill>
                  <a:srgbClr val="404040"/>
                </a:solidFill>
                <a:latin typeface="Geomanist" panose="02000503000000020004" pitchFamily="50" charset="0"/>
              </a:rPr>
              <a:t>Se integra por las Dependencias y Entidades de carácter Estatal, es decir, todo ente de Gobierno afiliado al Instituto que se rija bajo una legislación del Estado.</a:t>
            </a:r>
            <a:endParaRPr lang="es-MX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BAE6201-9355-49A7-953D-F6F5411942A2}"/>
              </a:ext>
            </a:extLst>
          </p:cNvPr>
          <p:cNvSpPr/>
          <p:nvPr/>
        </p:nvSpPr>
        <p:spPr>
          <a:xfrm>
            <a:off x="4183311" y="4953907"/>
            <a:ext cx="6096000" cy="103105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s-MX" sz="1900" dirty="0">
                <a:solidFill>
                  <a:srgbClr val="691B31"/>
                </a:solidFill>
                <a:latin typeface="Geomanist" panose="02000503000000020004" pitchFamily="50" charset="0"/>
              </a:rPr>
              <a:t>III. Comisión Auxiliar</a:t>
            </a:r>
          </a:p>
          <a:p>
            <a:pPr lvl="1"/>
            <a:r>
              <a:rPr lang="es-MX" sz="1400" dirty="0">
                <a:solidFill>
                  <a:srgbClr val="404040"/>
                </a:solidFill>
                <a:latin typeface="Geomanist" panose="02000503000000020004" pitchFamily="50" charset="0"/>
              </a:rPr>
              <a:t>Están presentes en cada uno de los lugares donde prestan servicios los trabajadores  (centros de trabajo) y llevan a cabo 4 funciones estipuladas en el Articulo 65 de dicho reglamento RSHMTSF</a:t>
            </a:r>
            <a:r>
              <a:rPr lang="es-MX" sz="1400" baseline="30000" dirty="0">
                <a:solidFill>
                  <a:srgbClr val="404040"/>
                </a:solidFill>
                <a:latin typeface="Geomanist" panose="02000503000000020004" pitchFamily="50" charset="0"/>
              </a:rPr>
              <a:t>2</a:t>
            </a:r>
            <a:endParaRPr lang="es-MX" dirty="0"/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13D900AE-CDFD-4B75-AAFA-46F96A6B8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787404"/>
              </p:ext>
            </p:extLst>
          </p:nvPr>
        </p:nvGraphicFramePr>
        <p:xfrm>
          <a:off x="3828221" y="6453214"/>
          <a:ext cx="8269357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69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6487">
                <a:tc>
                  <a:txBody>
                    <a:bodyPr/>
                    <a:lstStyle/>
                    <a:p>
                      <a:pPr algn="just"/>
                      <a:r>
                        <a:rPr lang="es-MX" sz="800" b="0" i="0" kern="1200" baseline="30000" dirty="0">
                          <a:solidFill>
                            <a:srgbClr val="404040"/>
                          </a:solidFill>
                          <a:latin typeface="Montserrat SemiBold" panose="00000700000000000000" pitchFamily="2" charset="0"/>
                          <a:ea typeface="+mn-ea"/>
                          <a:cs typeface="+mn-cs"/>
                        </a:rPr>
                        <a:t>1 </a:t>
                      </a:r>
                      <a:r>
                        <a:rPr lang="es-MX" sz="800" b="0" i="1" kern="1200" dirty="0">
                          <a:solidFill>
                            <a:srgbClr val="404040"/>
                          </a:solidFill>
                          <a:latin typeface="Montserrat SemiBold" panose="00000700000000000000" pitchFamily="2" charset="0"/>
                          <a:ea typeface="+mn-ea"/>
                          <a:cs typeface="+mn-cs"/>
                        </a:rPr>
                        <a:t>Ley Orgánica de la Administración Pública Federal</a:t>
                      </a:r>
                    </a:p>
                    <a:p>
                      <a:pPr algn="just"/>
                      <a:r>
                        <a:rPr lang="es-MX" sz="800" b="0" i="1" kern="1200" baseline="30000" dirty="0">
                          <a:solidFill>
                            <a:srgbClr val="404040"/>
                          </a:solidFill>
                          <a:latin typeface="Montserrat SemiBold" panose="00000700000000000000" pitchFamily="2" charset="0"/>
                          <a:ea typeface="+mn-ea"/>
                          <a:cs typeface="+mn-cs"/>
                        </a:rPr>
                        <a:t>2 </a:t>
                      </a:r>
                      <a:r>
                        <a:rPr lang="es-MX" sz="800" b="0" i="1" kern="1200" dirty="0">
                          <a:solidFill>
                            <a:srgbClr val="404040"/>
                          </a:solidFill>
                          <a:latin typeface="Montserrat SemiBold" panose="00000700000000000000" pitchFamily="2" charset="0"/>
                          <a:ea typeface="+mn-ea"/>
                          <a:cs typeface="+mn-cs"/>
                        </a:rPr>
                        <a:t>Reglamento de Seguridad, Higiene y Medio Ambiente en el Trabajo del Sector Público Federal (RSHMTSF)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1676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B576BF0-8E3E-4C06-AC78-DDF9EF17B7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260948"/>
              </p:ext>
            </p:extLst>
          </p:nvPr>
        </p:nvGraphicFramePr>
        <p:xfrm>
          <a:off x="285750" y="2057314"/>
          <a:ext cx="9906000" cy="30784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47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1862">
                <a:tc>
                  <a:txBody>
                    <a:bodyPr/>
                    <a:lstStyle/>
                    <a:p>
                      <a:pPr algn="ctr"/>
                      <a:r>
                        <a:rPr lang="es-MX" sz="1800" b="0" i="0" kern="1200" dirty="0">
                          <a:solidFill>
                            <a:srgbClr val="17240E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Se Integra por: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i="0" kern="1200" dirty="0">
                          <a:solidFill>
                            <a:srgbClr val="17240E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Comisión Central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i="0" kern="1200" dirty="0">
                          <a:solidFill>
                            <a:srgbClr val="17240E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Comisión Estatal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1" i="0" kern="1200" dirty="0">
                          <a:solidFill>
                            <a:srgbClr val="17240E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Comisión Auxiliar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161">
                <a:tc>
                  <a:txBody>
                    <a:bodyPr/>
                    <a:lstStyle/>
                    <a:p>
                      <a:pPr algn="ctr"/>
                      <a:r>
                        <a:rPr lang="es-MX" sz="1800" b="0" i="0" kern="1200" dirty="0">
                          <a:solidFill>
                            <a:srgbClr val="691B31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Presidente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i="0" kern="1200" dirty="0">
                          <a:solidFill>
                            <a:srgbClr val="404040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Oficial Mayor u Homólogo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0" i="0" kern="1200" dirty="0">
                          <a:solidFill>
                            <a:srgbClr val="404040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Oficial Mayor u Homólogo </a:t>
                      </a:r>
                    </a:p>
                    <a:p>
                      <a:pPr algn="ctr"/>
                      <a:endParaRPr lang="es-MX" sz="1600" b="0" i="0" kern="1200" dirty="0">
                        <a:solidFill>
                          <a:srgbClr val="404040"/>
                        </a:solidFill>
                        <a:latin typeface="Geomanist" panose="02000503000000020004" pitchFamily="50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0" i="0" kern="1200" dirty="0">
                          <a:solidFill>
                            <a:srgbClr val="404040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Oficial Mayor u Homólogo </a:t>
                      </a:r>
                    </a:p>
                    <a:p>
                      <a:pPr algn="ctr"/>
                      <a:endParaRPr lang="es-MX" sz="1600" b="0" i="0" kern="1200" dirty="0">
                        <a:solidFill>
                          <a:srgbClr val="404040"/>
                        </a:solidFill>
                        <a:latin typeface="Geomanist" panose="02000503000000020004" pitchFamily="50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161"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s-MX" sz="1800" b="0" i="0" kern="1200" dirty="0">
                          <a:solidFill>
                            <a:srgbClr val="691B31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Secretario</a:t>
                      </a:r>
                      <a:r>
                        <a:rPr lang="es-MX" sz="3200" b="1" kern="1200" dirty="0">
                          <a:solidFill>
                            <a:srgbClr val="6E152E"/>
                          </a:solidFill>
                          <a:latin typeface="Geomanist" panose="02000503000000020004" pitchFamily="50" charset="0"/>
                          <a:ea typeface="+mj-ea"/>
                          <a:cs typeface="+mj-cs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i="0" kern="1200" dirty="0">
                          <a:solidFill>
                            <a:srgbClr val="404040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Representante de Recursos Humanos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0" i="0" kern="1200" dirty="0">
                          <a:solidFill>
                            <a:srgbClr val="404040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Representante de Recursos Humanos</a:t>
                      </a:r>
                    </a:p>
                    <a:p>
                      <a:pPr algn="ctr"/>
                      <a:endParaRPr lang="es-MX" sz="1600" b="0" i="0" kern="1200" dirty="0">
                        <a:solidFill>
                          <a:srgbClr val="404040"/>
                        </a:solidFill>
                        <a:latin typeface="Geomanist" panose="02000503000000020004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b="0" i="0" kern="1200" dirty="0">
                          <a:solidFill>
                            <a:srgbClr val="404040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Representante de Recursos Humanos</a:t>
                      </a:r>
                    </a:p>
                    <a:p>
                      <a:pPr algn="ctr"/>
                      <a:endParaRPr lang="es-MX" sz="1600" b="0" i="0" kern="1200" dirty="0">
                        <a:solidFill>
                          <a:srgbClr val="404040"/>
                        </a:solidFill>
                        <a:latin typeface="Geomanist" panose="02000503000000020004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8010">
                <a:tc>
                  <a:txBody>
                    <a:bodyPr/>
                    <a:lstStyle/>
                    <a:p>
                      <a:pPr marL="0" algn="ctr" defTabSz="914377" rtl="0" eaLnBrk="1" latinLnBrk="0" hangingPunct="1"/>
                      <a:r>
                        <a:rPr lang="es-MX" sz="1800" b="0" i="0" kern="1200" dirty="0">
                          <a:solidFill>
                            <a:srgbClr val="691B31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Vocal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i="0" kern="1200" dirty="0">
                          <a:solidFill>
                            <a:srgbClr val="404040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Servicios Generales </a:t>
                      </a:r>
                    </a:p>
                    <a:p>
                      <a:pPr algn="ctr"/>
                      <a:r>
                        <a:rPr lang="es-MX" sz="1600" b="0" i="0" kern="1200" dirty="0">
                          <a:solidFill>
                            <a:srgbClr val="404040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Mantenimiento </a:t>
                      </a:r>
                    </a:p>
                    <a:p>
                      <a:pPr algn="ctr"/>
                      <a:r>
                        <a:rPr lang="es-MX" sz="1600" b="0" i="0" kern="1200" dirty="0">
                          <a:solidFill>
                            <a:srgbClr val="404040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Materiales 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i="0" kern="1200" dirty="0">
                          <a:solidFill>
                            <a:srgbClr val="404040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Servicios Generales </a:t>
                      </a:r>
                    </a:p>
                    <a:p>
                      <a:pPr algn="ctr"/>
                      <a:r>
                        <a:rPr lang="es-MX" sz="1600" b="0" i="0" kern="1200" dirty="0">
                          <a:solidFill>
                            <a:srgbClr val="404040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Mantenimiento </a:t>
                      </a:r>
                    </a:p>
                    <a:p>
                      <a:pPr algn="ctr"/>
                      <a:r>
                        <a:rPr lang="es-MX" sz="1600" b="0" i="0" kern="1200" dirty="0">
                          <a:solidFill>
                            <a:srgbClr val="404040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Materiales </a:t>
                      </a:r>
                    </a:p>
                    <a:p>
                      <a:pPr algn="ctr"/>
                      <a:endParaRPr lang="es-MX" sz="1600" b="0" i="0" kern="1200" dirty="0">
                        <a:solidFill>
                          <a:srgbClr val="404040"/>
                        </a:solidFill>
                        <a:latin typeface="Geomanist" panose="02000503000000020004" pitchFamily="50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i="0" kern="1200" dirty="0">
                          <a:solidFill>
                            <a:srgbClr val="404040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Servicios Generales </a:t>
                      </a:r>
                    </a:p>
                    <a:p>
                      <a:pPr algn="ctr"/>
                      <a:r>
                        <a:rPr lang="es-MX" sz="1600" b="0" i="0" kern="1200" dirty="0">
                          <a:solidFill>
                            <a:srgbClr val="404040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Mantenimiento </a:t>
                      </a:r>
                    </a:p>
                    <a:p>
                      <a:pPr algn="ctr"/>
                      <a:r>
                        <a:rPr lang="es-MX" sz="1600" b="0" i="0" kern="1200" dirty="0">
                          <a:solidFill>
                            <a:srgbClr val="404040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Materiales </a:t>
                      </a:r>
                    </a:p>
                    <a:p>
                      <a:pPr algn="ctr"/>
                      <a:endParaRPr lang="es-MX" sz="1600" b="0" i="0" kern="1200" dirty="0">
                        <a:solidFill>
                          <a:srgbClr val="404040"/>
                        </a:solidFill>
                        <a:latin typeface="Geomanist" panose="02000503000000020004" pitchFamily="50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BF0525DF-6F22-4DF3-96A3-D524A08A4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852046"/>
              </p:ext>
            </p:extLst>
          </p:nvPr>
        </p:nvGraphicFramePr>
        <p:xfrm>
          <a:off x="1619250" y="5379719"/>
          <a:ext cx="8572501" cy="1249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34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3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0151">
                <a:tc>
                  <a:txBody>
                    <a:bodyPr/>
                    <a:lstStyle/>
                    <a:p>
                      <a:pPr algn="ctr"/>
                      <a:r>
                        <a:rPr lang="es-MX" sz="1400" b="0" i="0" kern="1200" dirty="0">
                          <a:solidFill>
                            <a:srgbClr val="691B31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Autoridad: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0" i="0" kern="1200" dirty="0">
                          <a:solidFill>
                            <a:srgbClr val="691B31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Trabajadores</a:t>
                      </a:r>
                      <a:r>
                        <a:rPr lang="es-MX" sz="1400" b="0" i="0" kern="1200" dirty="0">
                          <a:solidFill>
                            <a:srgbClr val="404040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endParaRPr lang="es-MX" sz="1400" b="0" i="0" kern="1200" dirty="0">
                        <a:solidFill>
                          <a:srgbClr val="404040"/>
                        </a:solidFill>
                        <a:latin typeface="Geomanist" panose="02000503000000020004" pitchFamily="50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976">
                <a:tc gridSpan="2">
                  <a:txBody>
                    <a:bodyPr/>
                    <a:lstStyle/>
                    <a:p>
                      <a:pPr algn="ctr"/>
                      <a:r>
                        <a:rPr lang="es-MX" sz="1400" b="0" i="0" kern="1200" dirty="0">
                          <a:solidFill>
                            <a:srgbClr val="404040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           1 representante;                    cuando haya menos de 20 trabajadores</a:t>
                      </a:r>
                    </a:p>
                    <a:p>
                      <a:pPr algn="ctr"/>
                      <a:r>
                        <a:rPr lang="es-MX" sz="1400" b="0" i="0" kern="1200" dirty="0">
                          <a:solidFill>
                            <a:srgbClr val="404040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                               2 representantes;                     cuando haya más de 20 y menos de 100 trabajadores </a:t>
                      </a:r>
                    </a:p>
                    <a:p>
                      <a:pPr algn="ctr"/>
                      <a:r>
                        <a:rPr lang="es-MX" sz="1400" b="0" i="0" kern="1200" dirty="0">
                          <a:solidFill>
                            <a:srgbClr val="404040"/>
                          </a:solidFill>
                          <a:latin typeface="Geomanist" panose="02000503000000020004" pitchFamily="50" charset="0"/>
                          <a:ea typeface="+mn-ea"/>
                          <a:cs typeface="+mn-cs"/>
                        </a:rPr>
                        <a:t>3 / 5 representantes;                    cuando haya más de 100 trabajadores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 sz="16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Montserrat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3">
            <a:extLst>
              <a:ext uri="{FF2B5EF4-FFF2-40B4-BE49-F238E27FC236}">
                <a16:creationId xmlns:a16="http://schemas.microsoft.com/office/drawing/2014/main" id="{83A76EAA-FF06-4B56-A13F-5183650F9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275" y="323737"/>
            <a:ext cx="1318158" cy="37825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C419697-47EC-4478-B3C6-8DB979240766}"/>
              </a:ext>
            </a:extLst>
          </p:cNvPr>
          <p:cNvSpPr/>
          <p:nvPr/>
        </p:nvSpPr>
        <p:spPr>
          <a:xfrm>
            <a:off x="388452" y="1061990"/>
            <a:ext cx="7187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>
                <a:solidFill>
                  <a:srgbClr val="6E152E"/>
                </a:solidFill>
                <a:latin typeface="Geomanist" panose="02000503000000020004" pitchFamily="50" charset="0"/>
              </a:rPr>
              <a:t>Integración de las Comisiones de Seguridad y Salud en el Trabajo</a:t>
            </a:r>
          </a:p>
        </p:txBody>
      </p:sp>
    </p:spTree>
    <p:extLst>
      <p:ext uri="{BB962C8B-B14F-4D97-AF65-F5344CB8AC3E}">
        <p14:creationId xmlns:p14="http://schemas.microsoft.com/office/powerpoint/2010/main" val="303746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D8E5FD45-19C0-4643-B97B-D4D5B30C5D0D}"/>
              </a:ext>
            </a:extLst>
          </p:cNvPr>
          <p:cNvSpPr txBox="1"/>
          <p:nvPr/>
        </p:nvSpPr>
        <p:spPr>
          <a:xfrm>
            <a:off x="9250358" y="1995041"/>
            <a:ext cx="2571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Geomanist Bold" panose="02000503000000020004" pitchFamily="2" charset="77"/>
              </a:rPr>
              <a:t>Funcionamiento de la Comisión Auxiliar</a:t>
            </a:r>
          </a:p>
        </p:txBody>
      </p:sp>
      <p:pic>
        <p:nvPicPr>
          <p:cNvPr id="7" name="Picture 6" descr="A black background with gold text and a person holding a hand&#10;&#10;Description automatically generated">
            <a:extLst>
              <a:ext uri="{FF2B5EF4-FFF2-40B4-BE49-F238E27FC236}">
                <a16:creationId xmlns:a16="http://schemas.microsoft.com/office/drawing/2014/main" id="{56EAAC97-07FD-DBE2-7291-D0BDB8F2C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39" y="277119"/>
            <a:ext cx="1728554" cy="6491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E6EBA2-8749-4596-8676-4E59A2424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5175" y="323737"/>
            <a:ext cx="1318158" cy="378254"/>
          </a:xfrm>
          <a:prstGeom prst="rect">
            <a:avLst/>
          </a:prstGeom>
        </p:spPr>
      </p:pic>
      <p:sp>
        <p:nvSpPr>
          <p:cNvPr id="9" name="Arco de bloque 8">
            <a:extLst>
              <a:ext uri="{FF2B5EF4-FFF2-40B4-BE49-F238E27FC236}">
                <a16:creationId xmlns:a16="http://schemas.microsoft.com/office/drawing/2014/main" id="{47FB9EA3-9AB7-4C2D-B044-9A939CEA328D}"/>
              </a:ext>
            </a:extLst>
          </p:cNvPr>
          <p:cNvSpPr/>
          <p:nvPr/>
        </p:nvSpPr>
        <p:spPr>
          <a:xfrm>
            <a:off x="2368530" y="1337477"/>
            <a:ext cx="4665812" cy="4665812"/>
          </a:xfrm>
          <a:prstGeom prst="blockArc">
            <a:avLst>
              <a:gd name="adj1" fmla="val 4014937"/>
              <a:gd name="adj2" fmla="val 10953343"/>
              <a:gd name="adj3" fmla="val 4644"/>
            </a:avLst>
          </a:prstGeom>
          <a:solidFill>
            <a:srgbClr val="691B3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Arco de bloque 9">
            <a:extLst>
              <a:ext uri="{FF2B5EF4-FFF2-40B4-BE49-F238E27FC236}">
                <a16:creationId xmlns:a16="http://schemas.microsoft.com/office/drawing/2014/main" id="{D8CF41D8-55F8-4A29-8FAA-64A29B1B9885}"/>
              </a:ext>
            </a:extLst>
          </p:cNvPr>
          <p:cNvSpPr/>
          <p:nvPr/>
        </p:nvSpPr>
        <p:spPr>
          <a:xfrm>
            <a:off x="2391807" y="917433"/>
            <a:ext cx="4665812" cy="4665812"/>
          </a:xfrm>
          <a:prstGeom prst="blockArc">
            <a:avLst>
              <a:gd name="adj1" fmla="val 10444750"/>
              <a:gd name="adj2" fmla="val 17471976"/>
              <a:gd name="adj3" fmla="val 4644"/>
            </a:avLst>
          </a:prstGeom>
          <a:solidFill>
            <a:srgbClr val="691B3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Arco de bloque 10">
            <a:extLst>
              <a:ext uri="{FF2B5EF4-FFF2-40B4-BE49-F238E27FC236}">
                <a16:creationId xmlns:a16="http://schemas.microsoft.com/office/drawing/2014/main" id="{BC2CD0BC-B5A8-416C-8E60-7BF63226A842}"/>
              </a:ext>
            </a:extLst>
          </p:cNvPr>
          <p:cNvSpPr/>
          <p:nvPr/>
        </p:nvSpPr>
        <p:spPr>
          <a:xfrm>
            <a:off x="3298344" y="917433"/>
            <a:ext cx="4665812" cy="4665812"/>
          </a:xfrm>
          <a:prstGeom prst="blockArc">
            <a:avLst>
              <a:gd name="adj1" fmla="val 14847854"/>
              <a:gd name="adj2" fmla="val 238096"/>
              <a:gd name="adj3" fmla="val 4644"/>
            </a:avLst>
          </a:prstGeom>
          <a:solidFill>
            <a:srgbClr val="691B3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Arco de bloque 11">
            <a:extLst>
              <a:ext uri="{FF2B5EF4-FFF2-40B4-BE49-F238E27FC236}">
                <a16:creationId xmlns:a16="http://schemas.microsoft.com/office/drawing/2014/main" id="{8A6D91BC-C734-4A14-8C7D-F67911E48D3E}"/>
              </a:ext>
            </a:extLst>
          </p:cNvPr>
          <p:cNvSpPr/>
          <p:nvPr/>
        </p:nvSpPr>
        <p:spPr>
          <a:xfrm>
            <a:off x="3239142" y="1398036"/>
            <a:ext cx="4665812" cy="4665812"/>
          </a:xfrm>
          <a:prstGeom prst="blockArc">
            <a:avLst>
              <a:gd name="adj1" fmla="val 21359693"/>
              <a:gd name="adj2" fmla="val 6623723"/>
              <a:gd name="adj3" fmla="val 4644"/>
            </a:avLst>
          </a:prstGeom>
          <a:solidFill>
            <a:srgbClr val="691B3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1BDEF1F-CC8F-48B4-8574-755C12641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85" y="988475"/>
            <a:ext cx="2054430" cy="18733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CB539548-E239-445D-94D3-1A79E829B5E8}"/>
              </a:ext>
            </a:extLst>
          </p:cNvPr>
          <p:cNvSpPr/>
          <p:nvPr/>
        </p:nvSpPr>
        <p:spPr>
          <a:xfrm>
            <a:off x="2941642" y="1530001"/>
            <a:ext cx="4413477" cy="3868778"/>
          </a:xfrm>
          <a:prstGeom prst="ellipse">
            <a:avLst/>
          </a:prstGeom>
          <a:solidFill>
            <a:srgbClr val="FFF8E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Elipse 8">
            <a:extLst>
              <a:ext uri="{FF2B5EF4-FFF2-40B4-BE49-F238E27FC236}">
                <a16:creationId xmlns:a16="http://schemas.microsoft.com/office/drawing/2014/main" id="{5BD081B9-4214-476B-B993-52FB99B6652B}"/>
              </a:ext>
            </a:extLst>
          </p:cNvPr>
          <p:cNvSpPr txBox="1"/>
          <p:nvPr/>
        </p:nvSpPr>
        <p:spPr>
          <a:xfrm>
            <a:off x="3516586" y="2156465"/>
            <a:ext cx="3263588" cy="236982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2000" b="1" dirty="0">
                <a:solidFill>
                  <a:srgbClr val="6E152E"/>
                </a:solidFill>
                <a:latin typeface="Geomanist" panose="02000503000000020004" pitchFamily="50" charset="0"/>
              </a:rPr>
              <a:t>Llevan a cabo 4 funciones. 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E3F399D9-35AC-49E4-8E54-D7EBFF62463A}"/>
              </a:ext>
            </a:extLst>
          </p:cNvPr>
          <p:cNvGrpSpPr/>
          <p:nvPr/>
        </p:nvGrpSpPr>
        <p:grpSpPr>
          <a:xfrm>
            <a:off x="1725294" y="2641372"/>
            <a:ext cx="1823095" cy="1709020"/>
            <a:chOff x="556912" y="2245814"/>
            <a:chExt cx="1823095" cy="1709020"/>
          </a:xfrm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B71D8AD5-6D59-46A5-B095-F8C6683C89E6}"/>
                </a:ext>
              </a:extLst>
            </p:cNvPr>
            <p:cNvSpPr/>
            <p:nvPr/>
          </p:nvSpPr>
          <p:spPr>
            <a:xfrm>
              <a:off x="556912" y="2245814"/>
              <a:ext cx="1823095" cy="1709020"/>
            </a:xfrm>
            <a:prstGeom prst="ellipse">
              <a:avLst/>
            </a:prstGeom>
            <a:solidFill>
              <a:srgbClr val="FFF8E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Elipse 16">
              <a:extLst>
                <a:ext uri="{FF2B5EF4-FFF2-40B4-BE49-F238E27FC236}">
                  <a16:creationId xmlns:a16="http://schemas.microsoft.com/office/drawing/2014/main" id="{B966A79D-2317-4416-817D-7E3FF1C2D7E1}"/>
                </a:ext>
              </a:extLst>
            </p:cNvPr>
            <p:cNvSpPr txBox="1"/>
            <p:nvPr/>
          </p:nvSpPr>
          <p:spPr>
            <a:xfrm>
              <a:off x="823898" y="2496094"/>
              <a:ext cx="1289123" cy="12084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200" kern="1200" dirty="0">
                  <a:solidFill>
                    <a:srgbClr val="691B31"/>
                  </a:solidFill>
                  <a:latin typeface="Geomanist" panose="02000503000000020004" pitchFamily="50" charset="0"/>
                </a:rPr>
                <a:t>III</a:t>
              </a:r>
              <a:r>
                <a:rPr lang="es-MX" sz="1200" kern="1200" dirty="0">
                  <a:solidFill>
                    <a:schemeClr val="tx1"/>
                  </a:solidFill>
                  <a:latin typeface="Geomanist" panose="02000503000000020004" pitchFamily="50" charset="0"/>
                </a:rPr>
                <a:t>. </a:t>
              </a:r>
              <a:r>
                <a:rPr lang="es-MX" sz="1200" b="0" i="0" kern="1200" dirty="0">
                  <a:solidFill>
                    <a:srgbClr val="404040"/>
                  </a:solidFill>
                  <a:latin typeface="Geomanist" panose="02000503000000020004" pitchFamily="50" charset="0"/>
                </a:rPr>
                <a:t>Informar y capacitar a los trabajadores sobre los riesgos propios de su trabajo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D7B865C3-BA04-4A62-91E8-589EE138CB68}"/>
              </a:ext>
            </a:extLst>
          </p:cNvPr>
          <p:cNvGrpSpPr/>
          <p:nvPr/>
        </p:nvGrpSpPr>
        <p:grpSpPr>
          <a:xfrm>
            <a:off x="7014061" y="2545094"/>
            <a:ext cx="1832004" cy="1767811"/>
            <a:chOff x="6789689" y="2119262"/>
            <a:chExt cx="1832004" cy="1767811"/>
          </a:xfrm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19D2F937-D202-4830-9C39-B0ACB88381E7}"/>
                </a:ext>
              </a:extLst>
            </p:cNvPr>
            <p:cNvSpPr/>
            <p:nvPr/>
          </p:nvSpPr>
          <p:spPr>
            <a:xfrm>
              <a:off x="6789689" y="2119262"/>
              <a:ext cx="1832004" cy="1767811"/>
            </a:xfrm>
            <a:prstGeom prst="ellipse">
              <a:avLst/>
            </a:prstGeom>
            <a:solidFill>
              <a:srgbClr val="FFF8E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Elipse 12">
              <a:extLst>
                <a:ext uri="{FF2B5EF4-FFF2-40B4-BE49-F238E27FC236}">
                  <a16:creationId xmlns:a16="http://schemas.microsoft.com/office/drawing/2014/main" id="{C18B7721-896A-4333-AEAF-295FFFEBE4CA}"/>
                </a:ext>
              </a:extLst>
            </p:cNvPr>
            <p:cNvSpPr txBox="1"/>
            <p:nvPr/>
          </p:nvSpPr>
          <p:spPr>
            <a:xfrm>
              <a:off x="7057980" y="2378152"/>
              <a:ext cx="1295422" cy="12500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200" kern="1200" dirty="0">
                  <a:solidFill>
                    <a:srgbClr val="691B31"/>
                  </a:solidFill>
                  <a:latin typeface="Geomanist" panose="02000503000000020004" pitchFamily="50" charset="0"/>
                </a:rPr>
                <a:t>I</a:t>
              </a:r>
              <a:r>
                <a:rPr lang="es-MX" sz="1200" kern="1200" dirty="0">
                  <a:solidFill>
                    <a:schemeClr val="tx1"/>
                  </a:solidFill>
                  <a:latin typeface="Geomanist" panose="02000503000000020004" pitchFamily="50" charset="0"/>
                </a:rPr>
                <a:t>. </a:t>
              </a:r>
              <a:r>
                <a:rPr lang="es-MX" sz="1200" b="0" i="0" kern="1200" dirty="0">
                  <a:solidFill>
                    <a:srgbClr val="404040"/>
                  </a:solidFill>
                  <a:latin typeface="Geomanist" panose="02000503000000020004" pitchFamily="50" charset="0"/>
                </a:rPr>
                <a:t>Llevar la estadística de los riesgos ocurridos en el trabajo.</a:t>
              </a: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268B8918-63BB-49CC-8E63-C3A1BD982227}"/>
              </a:ext>
            </a:extLst>
          </p:cNvPr>
          <p:cNvGrpSpPr/>
          <p:nvPr/>
        </p:nvGrpSpPr>
        <p:grpSpPr>
          <a:xfrm>
            <a:off x="4069087" y="4894967"/>
            <a:ext cx="2075999" cy="1880110"/>
            <a:chOff x="3600390" y="4358153"/>
            <a:chExt cx="2075999" cy="1880110"/>
          </a:xfrm>
        </p:grpSpPr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0CD03A7C-B811-4734-96B0-CFAF96270BD4}"/>
                </a:ext>
              </a:extLst>
            </p:cNvPr>
            <p:cNvSpPr/>
            <p:nvPr/>
          </p:nvSpPr>
          <p:spPr>
            <a:xfrm>
              <a:off x="3600390" y="4358153"/>
              <a:ext cx="2075999" cy="1880110"/>
            </a:xfrm>
            <a:prstGeom prst="ellipse">
              <a:avLst/>
            </a:prstGeom>
            <a:solidFill>
              <a:srgbClr val="FFF8E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Elipse 14">
              <a:extLst>
                <a:ext uri="{FF2B5EF4-FFF2-40B4-BE49-F238E27FC236}">
                  <a16:creationId xmlns:a16="http://schemas.microsoft.com/office/drawing/2014/main" id="{74AD7DA1-59F2-41AB-A304-C65872B82960}"/>
                </a:ext>
              </a:extLst>
            </p:cNvPr>
            <p:cNvSpPr txBox="1"/>
            <p:nvPr/>
          </p:nvSpPr>
          <p:spPr>
            <a:xfrm>
              <a:off x="3904413" y="4633489"/>
              <a:ext cx="1467953" cy="13294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200" kern="1200" dirty="0">
                  <a:solidFill>
                    <a:srgbClr val="691B31"/>
                  </a:solidFill>
                  <a:latin typeface="Geomanist" panose="02000503000000020004" pitchFamily="50" charset="0"/>
                </a:rPr>
                <a:t>IV</a:t>
              </a:r>
              <a:r>
                <a:rPr lang="es-MX" sz="1200" kern="1200" dirty="0">
                  <a:solidFill>
                    <a:schemeClr val="tx1"/>
                  </a:solidFill>
                  <a:latin typeface="Geomanist" panose="02000503000000020004" pitchFamily="50" charset="0"/>
                </a:rPr>
                <a:t>. </a:t>
              </a:r>
              <a:r>
                <a:rPr lang="es-MX" sz="1200" b="0" i="0" kern="1200" dirty="0">
                  <a:solidFill>
                    <a:srgbClr val="404040"/>
                  </a:solidFill>
                  <a:latin typeface="Geomanist" panose="02000503000000020004" pitchFamily="50" charset="0"/>
                </a:rPr>
                <a:t>Efectuar verificaciones extraordinarias cuando tengan conocimiento de un accidente o enfermedad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69B1ACDE-110A-4675-B8A2-CCDA5163B70E}"/>
              </a:ext>
            </a:extLst>
          </p:cNvPr>
          <p:cNvGrpSpPr/>
          <p:nvPr/>
        </p:nvGrpSpPr>
        <p:grpSpPr>
          <a:xfrm>
            <a:off x="4208514" y="194558"/>
            <a:ext cx="1857253" cy="1824239"/>
            <a:chOff x="3630444" y="-171380"/>
            <a:chExt cx="1857253" cy="1824239"/>
          </a:xfrm>
        </p:grpSpPr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D32EEAE9-FACD-4FED-ADCF-991FD9C20243}"/>
                </a:ext>
              </a:extLst>
            </p:cNvPr>
            <p:cNvSpPr/>
            <p:nvPr/>
          </p:nvSpPr>
          <p:spPr>
            <a:xfrm>
              <a:off x="3630444" y="-171380"/>
              <a:ext cx="1857253" cy="1824239"/>
            </a:xfrm>
            <a:prstGeom prst="ellipse">
              <a:avLst/>
            </a:prstGeom>
            <a:solidFill>
              <a:srgbClr val="FFF8E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Elipse 10">
              <a:extLst>
                <a:ext uri="{FF2B5EF4-FFF2-40B4-BE49-F238E27FC236}">
                  <a16:creationId xmlns:a16="http://schemas.microsoft.com/office/drawing/2014/main" id="{522390B4-9B25-4FF7-BEAB-731A46D247E0}"/>
                </a:ext>
              </a:extLst>
            </p:cNvPr>
            <p:cNvSpPr txBox="1"/>
            <p:nvPr/>
          </p:nvSpPr>
          <p:spPr>
            <a:xfrm>
              <a:off x="3902432" y="95774"/>
              <a:ext cx="1313277" cy="12899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MX" sz="1200" kern="1200" dirty="0">
                  <a:solidFill>
                    <a:srgbClr val="691B31"/>
                  </a:solidFill>
                  <a:latin typeface="Geomanist" panose="02000503000000020004" pitchFamily="50" charset="0"/>
                </a:rPr>
                <a:t>II</a:t>
              </a:r>
              <a:r>
                <a:rPr lang="es-MX" sz="1200" kern="1200" dirty="0">
                  <a:solidFill>
                    <a:schemeClr val="tx1"/>
                  </a:solidFill>
                  <a:latin typeface="Geomanist" panose="02000503000000020004" pitchFamily="50" charset="0"/>
                </a:rPr>
                <a:t>. </a:t>
              </a:r>
              <a:r>
                <a:rPr lang="es-MX" sz="1200" b="0" i="0" kern="1200" dirty="0">
                  <a:solidFill>
                    <a:srgbClr val="404040"/>
                  </a:solidFill>
                  <a:latin typeface="Geomanist" panose="02000503000000020004" pitchFamily="50" charset="0"/>
                </a:rPr>
                <a:t>Elaborar un diagnostico</a:t>
              </a:r>
              <a:r>
                <a:rPr lang="es-MX" sz="1200" b="0" i="0" kern="1200" baseline="30000" dirty="0">
                  <a:solidFill>
                    <a:srgbClr val="404040"/>
                  </a:solidFill>
                  <a:latin typeface="Geomanist" panose="02000503000000020004" pitchFamily="50" charset="0"/>
                </a:rPr>
                <a:t>1</a:t>
              </a:r>
              <a:r>
                <a:rPr lang="es-MX" sz="1200" b="0" i="0" kern="1200" dirty="0">
                  <a:solidFill>
                    <a:srgbClr val="404040"/>
                  </a:solidFill>
                  <a:latin typeface="Geomanist" panose="02000503000000020004" pitchFamily="50" charset="0"/>
                </a:rPr>
                <a:t> en el centro de trabajo sobre los riesgos existentes</a:t>
              </a:r>
            </a:p>
          </p:txBody>
        </p:sp>
      </p:grpSp>
      <p:pic>
        <p:nvPicPr>
          <p:cNvPr id="29" name="Imagen 28">
            <a:extLst>
              <a:ext uri="{FF2B5EF4-FFF2-40B4-BE49-F238E27FC236}">
                <a16:creationId xmlns:a16="http://schemas.microsoft.com/office/drawing/2014/main" id="{02F35263-B902-466B-9BC8-A053DABC6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232" y="701991"/>
            <a:ext cx="1510850" cy="13830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28E1471-FB6E-49A9-8313-CD5B4E1647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6014" y="4800654"/>
            <a:ext cx="2074068" cy="17140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7">
            <a:extLst>
              <a:ext uri="{FF2B5EF4-FFF2-40B4-BE49-F238E27FC236}">
                <a16:creationId xmlns:a16="http://schemas.microsoft.com/office/drawing/2014/main" id="{1507D788-8D55-4C91-B0F1-1438EAD82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6065" y="316302"/>
            <a:ext cx="1318158" cy="37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10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479C994B-FE16-47D7-B160-799EEB0348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0388659"/>
              </p:ext>
            </p:extLst>
          </p:nvPr>
        </p:nvGraphicFramePr>
        <p:xfrm>
          <a:off x="1872996" y="1434094"/>
          <a:ext cx="10046208" cy="5226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E494EB01-65C0-4D5B-AD2E-66871150E470}"/>
              </a:ext>
            </a:extLst>
          </p:cNvPr>
          <p:cNvSpPr/>
          <p:nvPr/>
        </p:nvSpPr>
        <p:spPr>
          <a:xfrm>
            <a:off x="2040010" y="692658"/>
            <a:ext cx="5770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>
                <a:solidFill>
                  <a:srgbClr val="6E152E"/>
                </a:solidFill>
                <a:latin typeface="Geomanist" panose="02000503000000020004" pitchFamily="50" charset="0"/>
              </a:rPr>
              <a:t>¿Cómo se realiza el envío de informes y programas?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CFA357-464C-45A2-9DCE-2FAF3661E4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0400" y="571387"/>
            <a:ext cx="1318158" cy="37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19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>
            <a:extLst>
              <a:ext uri="{FF2B5EF4-FFF2-40B4-BE49-F238E27FC236}">
                <a16:creationId xmlns:a16="http://schemas.microsoft.com/office/drawing/2014/main" id="{A8FE7D15-74E4-4A49-8148-6D9821C82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1775" y="487664"/>
            <a:ext cx="1318158" cy="378254"/>
          </a:xfrm>
          <a:prstGeom prst="rect">
            <a:avLst/>
          </a:prstGeom>
        </p:spPr>
      </p:pic>
      <p:graphicFrame>
        <p:nvGraphicFramePr>
          <p:cNvPr id="33" name="Diagrama 32">
            <a:extLst>
              <a:ext uri="{FF2B5EF4-FFF2-40B4-BE49-F238E27FC236}">
                <a16:creationId xmlns:a16="http://schemas.microsoft.com/office/drawing/2014/main" id="{FD7D9DD0-080C-4430-A5C1-68D97D1EB5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3119135"/>
              </p:ext>
            </p:extLst>
          </p:nvPr>
        </p:nvGraphicFramePr>
        <p:xfrm>
          <a:off x="1058875" y="1559188"/>
          <a:ext cx="8613025" cy="4448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4" name="Imagen 33">
            <a:extLst>
              <a:ext uri="{FF2B5EF4-FFF2-40B4-BE49-F238E27FC236}">
                <a16:creationId xmlns:a16="http://schemas.microsoft.com/office/drawing/2014/main" id="{AC2FF181-A658-4E15-98F7-8B1F2631C9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61090" y="3076687"/>
            <a:ext cx="1205675" cy="1205675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F22801ED-A921-46F6-8A32-03591D5F9B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8689" y="1718081"/>
            <a:ext cx="1621226" cy="510135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4A8A0319-C61F-4E2D-A9A7-C9A9558DB6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62756" y="5232018"/>
            <a:ext cx="1480488" cy="510135"/>
          </a:xfrm>
          <a:prstGeom prst="rect">
            <a:avLst/>
          </a:prstGeom>
        </p:spPr>
      </p:pic>
      <p:cxnSp>
        <p:nvCxnSpPr>
          <p:cNvPr id="37" name="Conector recto de flecha 36">
            <a:extLst>
              <a:ext uri="{FF2B5EF4-FFF2-40B4-BE49-F238E27FC236}">
                <a16:creationId xmlns:a16="http://schemas.microsoft.com/office/drawing/2014/main" id="{9288909D-D3D0-4277-87FF-5A726D3FDADC}"/>
              </a:ext>
            </a:extLst>
          </p:cNvPr>
          <p:cNvCxnSpPr>
            <a:cxnSpLocks/>
          </p:cNvCxnSpPr>
          <p:nvPr/>
        </p:nvCxnSpPr>
        <p:spPr>
          <a:xfrm>
            <a:off x="9327271" y="4772063"/>
            <a:ext cx="733819" cy="45995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BB3AC992-384B-4074-869E-FBA0762DB132}"/>
              </a:ext>
            </a:extLst>
          </p:cNvPr>
          <p:cNvCxnSpPr>
            <a:cxnSpLocks/>
          </p:cNvCxnSpPr>
          <p:nvPr/>
        </p:nvCxnSpPr>
        <p:spPr>
          <a:xfrm flipV="1">
            <a:off x="9375111" y="2228216"/>
            <a:ext cx="593578" cy="44640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924AB8CD-FCC3-43B2-91C5-B6A27CFCDC85}"/>
              </a:ext>
            </a:extLst>
          </p:cNvPr>
          <p:cNvCxnSpPr>
            <a:cxnSpLocks/>
          </p:cNvCxnSpPr>
          <p:nvPr/>
        </p:nvCxnSpPr>
        <p:spPr>
          <a:xfrm>
            <a:off x="9375111" y="2713991"/>
            <a:ext cx="665392" cy="36063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ángulo 40">
            <a:extLst>
              <a:ext uri="{FF2B5EF4-FFF2-40B4-BE49-F238E27FC236}">
                <a16:creationId xmlns:a16="http://schemas.microsoft.com/office/drawing/2014/main" id="{C14FB18C-DBBF-42D0-97DD-2FAA65FB2BE9}"/>
              </a:ext>
            </a:extLst>
          </p:cNvPr>
          <p:cNvSpPr/>
          <p:nvPr/>
        </p:nvSpPr>
        <p:spPr>
          <a:xfrm>
            <a:off x="561313" y="1036055"/>
            <a:ext cx="6203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>
                <a:solidFill>
                  <a:srgbClr val="6E152E"/>
                </a:solidFill>
                <a:latin typeface="Geomanist" panose="02000503000000020004" pitchFamily="50" charset="0"/>
              </a:rPr>
              <a:t>Responsabilidades Administrativas conforme al artículo 71 de la Ley del ISSSTE.</a:t>
            </a:r>
          </a:p>
        </p:txBody>
      </p:sp>
    </p:spTree>
    <p:extLst>
      <p:ext uri="{BB962C8B-B14F-4D97-AF65-F5344CB8AC3E}">
        <p14:creationId xmlns:p14="http://schemas.microsoft.com/office/powerpoint/2010/main" val="15406448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1499</Words>
  <Application>Microsoft Office PowerPoint</Application>
  <PresentationFormat>Panorámica</PresentationFormat>
  <Paragraphs>174</Paragraphs>
  <Slides>19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Geomanist</vt:lpstr>
      <vt:lpstr>Geomanist Bold</vt:lpstr>
      <vt:lpstr>MadrePatria</vt:lpstr>
      <vt:lpstr>Montserrat</vt:lpstr>
      <vt:lpstr>Montserrat SemiBold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Andrés Silva Páez</dc:creator>
  <cp:lastModifiedBy>Luis Olivera Quintero</cp:lastModifiedBy>
  <cp:revision>75</cp:revision>
  <dcterms:created xsi:type="dcterms:W3CDTF">2024-10-01T20:00:48Z</dcterms:created>
  <dcterms:modified xsi:type="dcterms:W3CDTF">2024-10-15T22:08:13Z</dcterms:modified>
</cp:coreProperties>
</file>