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05" r:id="rId3"/>
    <p:sldId id="425" r:id="rId4"/>
    <p:sldId id="411" r:id="rId5"/>
    <p:sldId id="408" r:id="rId6"/>
    <p:sldId id="427" r:id="rId7"/>
    <p:sldId id="431" r:id="rId8"/>
    <p:sldId id="330" r:id="rId9"/>
  </p:sldIdLst>
  <p:sldSz cx="9144000" cy="6858000" type="letter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2241"/>
    <a:srgbClr val="691C32"/>
    <a:srgbClr val="BC955C"/>
    <a:srgbClr val="6F7271"/>
    <a:srgbClr val="DDC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4635" autoAdjust="0"/>
  </p:normalViewPr>
  <p:slideViewPr>
    <p:cSldViewPr snapToGrid="0">
      <p:cViewPr varScale="1">
        <p:scale>
          <a:sx n="78" d="100"/>
          <a:sy n="78" d="100"/>
        </p:scale>
        <p:origin x="15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33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6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7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0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6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9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0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0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7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0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4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67577-28C5-41B1-926D-F79FB3E4DA6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12ED9-6047-45CF-A4B7-BDA3D73CBC4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7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2" cy="687605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63" y="3227388"/>
            <a:ext cx="5426075" cy="3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C09B907-0B24-4E38-A9C0-A2DAE5113255}"/>
              </a:ext>
            </a:extLst>
          </p:cNvPr>
          <p:cNvSpPr txBox="1"/>
          <p:nvPr/>
        </p:nvSpPr>
        <p:spPr>
          <a:xfrm>
            <a:off x="987592" y="2441127"/>
            <a:ext cx="70023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rgbClr val="9F2241"/>
                </a:solidFill>
                <a:latin typeface="Montserrat" panose="00000500000000000000" pitchFamily="2" charset="0"/>
              </a:rPr>
              <a:t>DIRECCIÓN TÉCNICA/SUBDIRECCIÓN ACADÉMICA</a:t>
            </a:r>
          </a:p>
          <a:p>
            <a:pPr algn="ctr"/>
            <a:r>
              <a:rPr lang="es-MX" sz="2000" b="1" dirty="0">
                <a:solidFill>
                  <a:srgbClr val="9F2241"/>
                </a:solidFill>
                <a:latin typeface="Montserrat" panose="00000500000000000000" pitchFamily="2" charset="0"/>
              </a:rPr>
              <a:t>DEPARTAMENTO DE DESARROLLO CURRICULAR Y DOCENTE</a:t>
            </a:r>
            <a:endParaRPr lang="es-MX" sz="2000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endParaRPr lang="es-MX" sz="2000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es-MX" sz="2000" b="1" dirty="0">
                <a:solidFill>
                  <a:srgbClr val="BC955C"/>
                </a:solidFill>
                <a:latin typeface="Montserrat" panose="00000500000000000000" pitchFamily="2" charset="0"/>
              </a:rPr>
              <a:t>ENCUESTA AL SECTOR PRODUCTIVO </a:t>
            </a:r>
            <a:r>
              <a:rPr lang="es-ES" sz="2000" b="1" dirty="0">
                <a:solidFill>
                  <a:srgbClr val="BC955C"/>
                </a:solidFill>
                <a:latin typeface="Montserrat" panose="00000500000000000000" pitchFamily="2" charset="0"/>
              </a:rPr>
              <a:t>PARA EL ESTUDIO DEL MARCO REFERENCIAL DE ESPECIALIDADES OCUPACIONALES</a:t>
            </a:r>
            <a:endParaRPr lang="en-US" sz="2000" b="1" dirty="0">
              <a:solidFill>
                <a:srgbClr val="BC955C"/>
              </a:solidFill>
              <a:latin typeface="Montserrat" panose="00000500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AD28BEC-1FA8-4A2C-A88D-6CA464C3179B}"/>
              </a:ext>
            </a:extLst>
          </p:cNvPr>
          <p:cNvSpPr txBox="1"/>
          <p:nvPr/>
        </p:nvSpPr>
        <p:spPr>
          <a:xfrm>
            <a:off x="7394222" y="6273225"/>
            <a:ext cx="1749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b="1" dirty="0">
                <a:solidFill>
                  <a:srgbClr val="9F2241"/>
                </a:solidFill>
                <a:latin typeface="Montserrat" panose="00000500000000000000" pitchFamily="2" charset="0"/>
              </a:rPr>
              <a:t>Ciudad de México</a:t>
            </a:r>
          </a:p>
          <a:p>
            <a:pPr algn="r"/>
            <a:r>
              <a:rPr lang="es-MX" sz="1600" b="1" dirty="0">
                <a:solidFill>
                  <a:srgbClr val="9F2241"/>
                </a:solidFill>
                <a:latin typeface="Montserrat" panose="00000500000000000000" pitchFamily="2" charset="0"/>
              </a:rPr>
              <a:t>Octubre 2020</a:t>
            </a:r>
            <a:endParaRPr lang="en-US" sz="1600" b="1" dirty="0">
              <a:solidFill>
                <a:srgbClr val="9F2241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67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08FEC5C1-626E-4011-B7D8-EA3D169E0F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766" y="2609385"/>
            <a:ext cx="4556234" cy="958190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29296C0B-584D-4B4A-9244-8675819427C7}"/>
              </a:ext>
            </a:extLst>
          </p:cNvPr>
          <p:cNvSpPr txBox="1"/>
          <p:nvPr/>
        </p:nvSpPr>
        <p:spPr>
          <a:xfrm>
            <a:off x="1099723" y="2689326"/>
            <a:ext cx="75558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>
                <a:solidFill>
                  <a:srgbClr val="9F2241"/>
                </a:solidFill>
                <a:latin typeface="Montserrat" panose="00000500000000000000" pitchFamily="2" charset="0"/>
              </a:rPr>
              <a:t>DIRECCIÓN GENERAL DE CENTROS DE </a:t>
            </a:r>
          </a:p>
          <a:p>
            <a:pPr algn="r"/>
            <a:r>
              <a:rPr lang="es-MX" sz="2400" b="1" dirty="0">
                <a:solidFill>
                  <a:srgbClr val="9F2241"/>
                </a:solidFill>
                <a:latin typeface="Montserrat" panose="00000500000000000000" pitchFamily="2" charset="0"/>
              </a:rPr>
              <a:t>FORMACIÓN PARA EL TRABAJO</a:t>
            </a:r>
            <a:endParaRPr lang="en-US" sz="2400" b="1" dirty="0">
              <a:solidFill>
                <a:srgbClr val="9F2241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43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 Rectángulo">
            <a:extLst>
              <a:ext uri="{FF2B5EF4-FFF2-40B4-BE49-F238E27FC236}">
                <a16:creationId xmlns:a16="http://schemas.microsoft.com/office/drawing/2014/main" id="{58CCACC1-7B30-41FE-ADBE-7C3CBA047ACB}"/>
              </a:ext>
            </a:extLst>
          </p:cNvPr>
          <p:cNvSpPr/>
          <p:nvPr/>
        </p:nvSpPr>
        <p:spPr>
          <a:xfrm>
            <a:off x="980142" y="1920239"/>
            <a:ext cx="7354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Montserrat"/>
              </a:rPr>
              <a:t>Contextualizar y sensibilizar a los actores que participan en la aplicación a distancia de la encuesta para </a:t>
            </a:r>
            <a:r>
              <a:rPr lang="es-ES" sz="2400" dirty="0">
                <a:latin typeface="Montserrat"/>
              </a:rPr>
              <a:t>Determinar Necesidades de Formación en el Sector Productivo.</a:t>
            </a:r>
            <a:r>
              <a:rPr lang="es-MX" sz="2400" dirty="0">
                <a:latin typeface="Montserrat"/>
              </a:rPr>
              <a:t> </a:t>
            </a:r>
          </a:p>
        </p:txBody>
      </p:sp>
      <p:sp>
        <p:nvSpPr>
          <p:cNvPr id="5" name="5 CuadroTexto">
            <a:extLst>
              <a:ext uri="{FF2B5EF4-FFF2-40B4-BE49-F238E27FC236}">
                <a16:creationId xmlns:a16="http://schemas.microsoft.com/office/drawing/2014/main" id="{6F828224-7760-4553-92EA-E88A0666E285}"/>
              </a:ext>
            </a:extLst>
          </p:cNvPr>
          <p:cNvSpPr txBox="1"/>
          <p:nvPr/>
        </p:nvSpPr>
        <p:spPr>
          <a:xfrm>
            <a:off x="875211" y="1307151"/>
            <a:ext cx="155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Objetivo</a:t>
            </a: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1697B5B8-5A2D-4DCB-A7E9-65F8B02DC909}"/>
              </a:ext>
            </a:extLst>
          </p:cNvPr>
          <p:cNvSpPr/>
          <p:nvPr/>
        </p:nvSpPr>
        <p:spPr>
          <a:xfrm>
            <a:off x="1132542" y="4273826"/>
            <a:ext cx="7354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Montserrat"/>
              </a:rPr>
              <a:t>Jefes de Capacitación y de Vinculación con el Sector Productivo del plantel, así como al </a:t>
            </a:r>
            <a:r>
              <a:rPr lang="es-ES" sz="2400" dirty="0">
                <a:latin typeface="Montserrat"/>
              </a:rPr>
              <a:t>Sector Productivo encuestado.</a:t>
            </a:r>
            <a:endParaRPr lang="es-MX" sz="2400" dirty="0">
              <a:latin typeface="Montserrat"/>
            </a:endParaRPr>
          </a:p>
        </p:txBody>
      </p:sp>
      <p:sp>
        <p:nvSpPr>
          <p:cNvPr id="9" name="5 CuadroTexto">
            <a:extLst>
              <a:ext uri="{FF2B5EF4-FFF2-40B4-BE49-F238E27FC236}">
                <a16:creationId xmlns:a16="http://schemas.microsoft.com/office/drawing/2014/main" id="{9FB6D0D6-DA33-4EEB-8071-B24DFD431392}"/>
              </a:ext>
            </a:extLst>
          </p:cNvPr>
          <p:cNvSpPr txBox="1"/>
          <p:nvPr/>
        </p:nvSpPr>
        <p:spPr>
          <a:xfrm>
            <a:off x="1027611" y="3660738"/>
            <a:ext cx="155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Dirigido a:</a:t>
            </a:r>
          </a:p>
        </p:txBody>
      </p:sp>
    </p:spTree>
    <p:extLst>
      <p:ext uri="{BB962C8B-B14F-4D97-AF65-F5344CB8AC3E}">
        <p14:creationId xmlns:p14="http://schemas.microsoft.com/office/powerpoint/2010/main" val="164583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adroTexto 17">
            <a:extLst>
              <a:ext uri="{FF2B5EF4-FFF2-40B4-BE49-F238E27FC236}">
                <a16:creationId xmlns:a16="http://schemas.microsoft.com/office/drawing/2014/main" id="{9CF0781D-136E-4E1C-B019-DD6B9C0F1F97}"/>
              </a:ext>
            </a:extLst>
          </p:cNvPr>
          <p:cNvSpPr txBox="1"/>
          <p:nvPr/>
        </p:nvSpPr>
        <p:spPr>
          <a:xfrm>
            <a:off x="674556" y="1546378"/>
            <a:ext cx="798975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400">
                <a:latin typeface="Montserrat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/>
              <a:t>Cursos cortos con énfasis en lo práctico y que se agrupan en una especialidad ocupacional.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/>
              <a:t>Destinados a desarrollar competencias laborales en diferentes Campos de Formación.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/>
              <a:t>Para efectos de la presente encuesta: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/>
              <a:t>Estas competencias laborales corresponderán a las que caracterizan a los puestos operativos propios de los diferentes procesos productivos.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/>
              <a:t>Cabe aclarar que el desarrollo de estas competencias no requiere que las personas cuenten con un nivel profesional previo, y por lo tanto nuestro servicio tampoco otorga un título o cédula profesional.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A4E1126B-8D51-43A6-9497-F1BFF348B1EE}"/>
              </a:ext>
            </a:extLst>
          </p:cNvPr>
          <p:cNvSpPr/>
          <p:nvPr/>
        </p:nvSpPr>
        <p:spPr>
          <a:xfrm>
            <a:off x="644576" y="1024753"/>
            <a:ext cx="7525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9F2241"/>
                </a:solidFill>
                <a:latin typeface="Montserrat"/>
              </a:rPr>
              <a:t>Que servicio de formación para el trabajo oferta la DGCFT</a:t>
            </a:r>
          </a:p>
        </p:txBody>
      </p:sp>
    </p:spTree>
    <p:extLst>
      <p:ext uri="{BB962C8B-B14F-4D97-AF65-F5344CB8AC3E}">
        <p14:creationId xmlns:p14="http://schemas.microsoft.com/office/powerpoint/2010/main" val="134111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05670C60-4AEE-4EE2-93E2-9120FF4C90AF}"/>
              </a:ext>
            </a:extLst>
          </p:cNvPr>
          <p:cNvSpPr txBox="1"/>
          <p:nvPr/>
        </p:nvSpPr>
        <p:spPr>
          <a:xfrm>
            <a:off x="1049659" y="2098037"/>
            <a:ext cx="7044681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spcBef>
                <a:spcPts val="900"/>
              </a:spcBef>
              <a:spcAft>
                <a:spcPts val="900"/>
              </a:spcAft>
              <a:defRPr>
                <a:solidFill>
                  <a:prstClr val="black">
                    <a:lumMod val="65000"/>
                    <a:lumOff val="35000"/>
                  </a:prstClr>
                </a:solidFill>
                <a:latin typeface="Montserrat"/>
              </a:defRPr>
            </a:lvl1pPr>
          </a:lstStyle>
          <a:p>
            <a:r>
              <a:rPr lang="es-ES" sz="2400" dirty="0">
                <a:solidFill>
                  <a:schemeClr val="tx1"/>
                </a:solidFill>
              </a:rPr>
              <a:t>Es el punto de inicio del desarrollo de planes y programas de estudio para especialidades ocupacionales, con lo que se estaría en condiciones de formar laboralmente a personas con un perfil optimo, que responda a las necesidades presentes y futuras del sector productivo.</a:t>
            </a:r>
          </a:p>
          <a:p>
            <a:r>
              <a:rPr lang="es-ES" sz="2400" dirty="0">
                <a:solidFill>
                  <a:schemeClr val="tx1"/>
                </a:solidFill>
              </a:rPr>
              <a:t>Recuerda que tu CECATI, </a:t>
            </a:r>
            <a:r>
              <a:rPr lang="es-ES" sz="2400" b="1" dirty="0">
                <a:solidFill>
                  <a:schemeClr val="tx1"/>
                </a:solidFill>
              </a:rPr>
              <a:t>debes asesorar a distancia</a:t>
            </a:r>
            <a:r>
              <a:rPr lang="es-ES" sz="2400" dirty="0">
                <a:solidFill>
                  <a:schemeClr val="tx1"/>
                </a:solidFill>
              </a:rPr>
              <a:t>, y que el encuestado la necesita para su correcto llenado.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592D2731-0033-41E5-9016-ADF2128F218E}"/>
              </a:ext>
            </a:extLst>
          </p:cNvPr>
          <p:cNvSpPr txBox="1">
            <a:spLocks/>
          </p:cNvSpPr>
          <p:nvPr/>
        </p:nvSpPr>
        <p:spPr>
          <a:xfrm>
            <a:off x="1049659" y="1205207"/>
            <a:ext cx="3687580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2400" b="1" dirty="0">
                <a:solidFill>
                  <a:srgbClr val="9D2449"/>
                </a:solidFill>
                <a:latin typeface="Montserrat Medium" panose="00000600000000000000" pitchFamily="2" charset="0"/>
                <a:ea typeface="+mn-ea"/>
                <a:cs typeface="+mn-cs"/>
              </a:rPr>
              <a:t>Importancia de la encuesta </a:t>
            </a:r>
          </a:p>
        </p:txBody>
      </p:sp>
    </p:spTree>
    <p:extLst>
      <p:ext uri="{BB962C8B-B14F-4D97-AF65-F5344CB8AC3E}">
        <p14:creationId xmlns:p14="http://schemas.microsoft.com/office/powerpoint/2010/main" val="77810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BE316F1F-EED5-42C1-836E-DE8DB0F7B35A}"/>
              </a:ext>
            </a:extLst>
          </p:cNvPr>
          <p:cNvSpPr txBox="1"/>
          <p:nvPr/>
        </p:nvSpPr>
        <p:spPr>
          <a:xfrm>
            <a:off x="452000" y="2138713"/>
            <a:ext cx="364031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spcBef>
                <a:spcPts val="900"/>
              </a:spcBef>
              <a:spcAft>
                <a:spcPts val="900"/>
              </a:spcAft>
              <a:defRPr>
                <a:solidFill>
                  <a:prstClr val="black">
                    <a:lumMod val="65000"/>
                    <a:lumOff val="35000"/>
                  </a:prstClr>
                </a:solidFill>
                <a:latin typeface="Montserrat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400" dirty="0">
                <a:solidFill>
                  <a:schemeClr val="tx1"/>
                </a:solidFill>
              </a:rPr>
              <a:t>Identifica sus procesos sustantivos.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400" dirty="0">
                <a:solidFill>
                  <a:schemeClr val="tx1"/>
                </a:solidFill>
              </a:rPr>
              <a:t>Identifica los puestos operativos asociados a los procesos sustantivos.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400" dirty="0">
                <a:solidFill>
                  <a:schemeClr val="tx1"/>
                </a:solidFill>
              </a:rPr>
              <a:t>Identifica las competencias laborales de los puestos operativos.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58287622-FAA6-4ED8-86BD-881AB094294F}"/>
              </a:ext>
            </a:extLst>
          </p:cNvPr>
          <p:cNvSpPr txBox="1">
            <a:spLocks/>
          </p:cNvSpPr>
          <p:nvPr/>
        </p:nvSpPr>
        <p:spPr>
          <a:xfrm>
            <a:off x="2469772" y="776696"/>
            <a:ext cx="4083048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>
                <a:solidFill>
                  <a:srgbClr val="9D2449"/>
                </a:solidFill>
                <a:latin typeface="Montserrat" panose="00000500000000000000"/>
                <a:ea typeface="+mn-ea"/>
                <a:cs typeface="+mn-cs"/>
              </a:rPr>
              <a:t>Los actores y sus aportaciones </a:t>
            </a:r>
            <a:endParaRPr lang="en-US" sz="2400" b="1" dirty="0">
              <a:solidFill>
                <a:srgbClr val="9D2449"/>
              </a:solidFill>
              <a:latin typeface="Montserrat" panose="00000500000000000000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50D5F7-5340-4A1A-B208-BB94EE7E6804}"/>
              </a:ext>
            </a:extLst>
          </p:cNvPr>
          <p:cNvSpPr txBox="1">
            <a:spLocks/>
          </p:cNvSpPr>
          <p:nvPr/>
        </p:nvSpPr>
        <p:spPr>
          <a:xfrm>
            <a:off x="1193632" y="1577666"/>
            <a:ext cx="2553909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>
                <a:solidFill>
                  <a:srgbClr val="9D2449"/>
                </a:solidFill>
                <a:latin typeface="Montserrat "/>
                <a:ea typeface="+mn-ea"/>
                <a:cs typeface="+mn-cs"/>
              </a:rPr>
              <a:t>Sector productivo</a:t>
            </a:r>
            <a:endParaRPr lang="en-US" sz="2400" b="1" dirty="0">
              <a:solidFill>
                <a:srgbClr val="9D2449"/>
              </a:solidFill>
              <a:latin typeface="Montserrat "/>
              <a:ea typeface="+mn-ea"/>
              <a:cs typeface="+mn-cs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CD65A360-3395-4655-9BC5-1E22670F35D5}"/>
              </a:ext>
            </a:extLst>
          </p:cNvPr>
          <p:cNvSpPr txBox="1">
            <a:spLocks/>
          </p:cNvSpPr>
          <p:nvPr/>
        </p:nvSpPr>
        <p:spPr>
          <a:xfrm>
            <a:off x="6479292" y="1608715"/>
            <a:ext cx="1246336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>
                <a:solidFill>
                  <a:srgbClr val="9D2449"/>
                </a:solidFill>
                <a:latin typeface="Montserrat "/>
                <a:ea typeface="+mn-ea"/>
                <a:cs typeface="+mn-cs"/>
              </a:rPr>
              <a:t>CECATI</a:t>
            </a:r>
            <a:endParaRPr lang="en-US" sz="2400" b="1" dirty="0">
              <a:solidFill>
                <a:srgbClr val="9D2449"/>
              </a:solidFill>
              <a:latin typeface="Montserrat 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4625E8C-2410-4892-8D22-C488FC70880D}"/>
              </a:ext>
            </a:extLst>
          </p:cNvPr>
          <p:cNvSpPr txBox="1"/>
          <p:nvPr/>
        </p:nvSpPr>
        <p:spPr>
          <a:xfrm>
            <a:off x="5051686" y="2131445"/>
            <a:ext cx="3512379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spcBef>
                <a:spcPts val="900"/>
              </a:spcBef>
              <a:spcAft>
                <a:spcPts val="900"/>
              </a:spcAft>
              <a:defRPr>
                <a:solidFill>
                  <a:prstClr val="black">
                    <a:lumMod val="65000"/>
                    <a:lumOff val="35000"/>
                  </a:prstClr>
                </a:solidFill>
                <a:latin typeface="Montserrat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tx1"/>
                </a:solidFill>
              </a:rPr>
              <a:t>Orienta al sector productivo conforme a:</a:t>
            </a:r>
          </a:p>
          <a:p>
            <a:pPr marL="539750" indent="-195263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MX" sz="2400" dirty="0">
                <a:solidFill>
                  <a:schemeClr val="tx1"/>
                </a:solidFill>
              </a:rPr>
              <a:t>Mapa mental de especialidades afines </a:t>
            </a:r>
          </a:p>
          <a:p>
            <a:pPr marL="539750" indent="-195263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MX" sz="2400" dirty="0">
                <a:solidFill>
                  <a:schemeClr val="tx1"/>
                </a:solidFill>
              </a:rPr>
              <a:t>Concepto de competencia laboral.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tx1"/>
                </a:solidFill>
              </a:rPr>
              <a:t>Orienta al sector productivo para obtener  una lista de competencias priorizada y depurada.</a:t>
            </a:r>
          </a:p>
        </p:txBody>
      </p:sp>
    </p:spTree>
    <p:extLst>
      <p:ext uri="{BB962C8B-B14F-4D97-AF65-F5344CB8AC3E}">
        <p14:creationId xmlns:p14="http://schemas.microsoft.com/office/powerpoint/2010/main" val="24744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37731B4-F640-424E-8960-1007AFACCF06}"/>
              </a:ext>
            </a:extLst>
          </p:cNvPr>
          <p:cNvSpPr txBox="1"/>
          <p:nvPr/>
        </p:nvSpPr>
        <p:spPr>
          <a:xfrm>
            <a:off x="557452" y="522372"/>
            <a:ext cx="6727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200" b="1">
                <a:solidFill>
                  <a:srgbClr val="9F2241"/>
                </a:solidFill>
                <a:latin typeface="Montserrat"/>
              </a:defRPr>
            </a:lvl1pPr>
          </a:lstStyle>
          <a:p>
            <a:r>
              <a:rPr lang="es-MX" sz="2400" dirty="0"/>
              <a:t>Reflexiones sobre la Lista de Competencias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3D2716B-D8AB-4098-A18F-66EDB0AB7AFE}"/>
              </a:ext>
            </a:extLst>
          </p:cNvPr>
          <p:cNvSpPr txBox="1"/>
          <p:nvPr/>
        </p:nvSpPr>
        <p:spPr>
          <a:xfrm>
            <a:off x="557452" y="1058987"/>
            <a:ext cx="82015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200" b="1">
                <a:solidFill>
                  <a:srgbClr val="9F2241"/>
                </a:solidFill>
                <a:latin typeface="Montserrat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400" b="0" dirty="0">
                <a:solidFill>
                  <a:schemeClr val="tx1"/>
                </a:solidFill>
              </a:rPr>
              <a:t>Una lista depurada: Deben enlistarse aquellas más representativas dentro de la función laboral; para evitar que se mencione más de una vez, ya sea con repeticiones literales o conceptuales.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400" b="0" dirty="0">
                <a:solidFill>
                  <a:schemeClr val="tx1"/>
                </a:solidFill>
              </a:rPr>
              <a:t>Una lista priorizada: Deben enlistarse de acuerdo a su importancia e impacto en el proceso o función laboral; comenzando con la más importante y terminando con la menos importante.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400" b="0" dirty="0">
                <a:solidFill>
                  <a:schemeClr val="tx1"/>
                </a:solidFill>
              </a:rPr>
              <a:t>Una lista equilibrada: Deben ser competencias con reconocimiento laboral y con un  grado de integración semejante (es decir que puedan desglosarse en competencias más especificas).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93F307-CD31-4B69-89D6-C1D7FE1C5533}"/>
              </a:ext>
            </a:extLst>
          </p:cNvPr>
          <p:cNvSpPr txBox="1"/>
          <p:nvPr/>
        </p:nvSpPr>
        <p:spPr>
          <a:xfrm>
            <a:off x="557452" y="6005737"/>
            <a:ext cx="82015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latin typeface="Montserrat"/>
              </a:rPr>
              <a:t>Nota: Asegurarse que los saberes teóricos, específicos, los saberes prácticos y los saberes axiológicos estén correctamente clasificados.</a:t>
            </a:r>
          </a:p>
        </p:txBody>
      </p:sp>
    </p:spTree>
    <p:extLst>
      <p:ext uri="{BB962C8B-B14F-4D97-AF65-F5344CB8AC3E}">
        <p14:creationId xmlns:p14="http://schemas.microsoft.com/office/powerpoint/2010/main" val="2429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8053"/>
            <a:ext cx="9144002" cy="687605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73727" y="1677802"/>
            <a:ext cx="80848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s-MX" sz="2000" b="1" dirty="0">
              <a:solidFill>
                <a:srgbClr val="9F2241"/>
              </a:solidFill>
              <a:latin typeface="Montserrat" panose="00000500000000000000" pitchFamily="2" charset="0"/>
            </a:endParaRPr>
          </a:p>
          <a:p>
            <a:pPr algn="ctr"/>
            <a:r>
              <a:rPr lang="es-MX" sz="4800" b="1" dirty="0">
                <a:solidFill>
                  <a:srgbClr val="9F2241"/>
                </a:solidFill>
                <a:latin typeface="Montserrat" panose="00000500000000000000" pitchFamily="2" charset="0"/>
              </a:rPr>
              <a:t>¡Muchas Gracias!</a:t>
            </a:r>
          </a:p>
          <a:p>
            <a:pPr algn="ctr"/>
            <a:endParaRPr lang="es-MX" sz="2400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endParaRPr lang="es-MX" sz="2400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endParaRPr lang="es-MX" sz="2800" b="1" dirty="0">
              <a:solidFill>
                <a:srgbClr val="BC955C"/>
              </a:solidFill>
              <a:latin typeface="Montserrat" panose="00000500000000000000" pitchFamily="2" charset="0"/>
            </a:endParaRPr>
          </a:p>
        </p:txBody>
      </p:sp>
      <p:cxnSp>
        <p:nvCxnSpPr>
          <p:cNvPr id="10" name="Conector recto 9"/>
          <p:cNvCxnSpPr>
            <a:cxnSpLocks/>
          </p:cNvCxnSpPr>
          <p:nvPr/>
        </p:nvCxnSpPr>
        <p:spPr>
          <a:xfrm>
            <a:off x="2173078" y="4311167"/>
            <a:ext cx="4373380" cy="0"/>
          </a:xfrm>
          <a:prstGeom prst="line">
            <a:avLst/>
          </a:prstGeom>
          <a:ln w="28575">
            <a:solidFill>
              <a:srgbClr val="BC95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426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6484</TotalTime>
  <Words>443</Words>
  <Application>Microsoft Office PowerPoint</Application>
  <PresentationFormat>Carta (216 x 279 mm)</PresentationFormat>
  <Paragraphs>39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Montserrat</vt:lpstr>
      <vt:lpstr>Montserrat </vt:lpstr>
      <vt:lpstr>Montserrat Medium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Rebeca Gonzalez</cp:lastModifiedBy>
  <cp:revision>310</cp:revision>
  <cp:lastPrinted>2020-02-26T17:15:22Z</cp:lastPrinted>
  <dcterms:created xsi:type="dcterms:W3CDTF">2020-01-16T16:27:25Z</dcterms:created>
  <dcterms:modified xsi:type="dcterms:W3CDTF">2020-11-04T03:52:59Z</dcterms:modified>
</cp:coreProperties>
</file>