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25" r:id="rId3"/>
    <p:sldId id="405" r:id="rId4"/>
    <p:sldId id="426" r:id="rId5"/>
    <p:sldId id="417" r:id="rId6"/>
    <p:sldId id="429" r:id="rId7"/>
    <p:sldId id="427" r:id="rId8"/>
    <p:sldId id="411" r:id="rId9"/>
    <p:sldId id="330" r:id="rId10"/>
  </p:sldIdLst>
  <p:sldSz cx="9144000" cy="6858000" type="letter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241"/>
    <a:srgbClr val="691C32"/>
    <a:srgbClr val="BC955C"/>
    <a:srgbClr val="6F7271"/>
    <a:srgbClr val="DDC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4635" autoAdjust="0"/>
  </p:normalViewPr>
  <p:slideViewPr>
    <p:cSldViewPr snapToGrid="0">
      <p:cViewPr varScale="1">
        <p:scale>
          <a:sx n="78" d="100"/>
          <a:sy n="78" d="100"/>
        </p:scale>
        <p:origin x="15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3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6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7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0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6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9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0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0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7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0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4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7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2" cy="687605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3227388"/>
            <a:ext cx="5426075" cy="3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C09B907-0B24-4E38-A9C0-A2DAE5113255}"/>
              </a:ext>
            </a:extLst>
          </p:cNvPr>
          <p:cNvSpPr txBox="1"/>
          <p:nvPr/>
        </p:nvSpPr>
        <p:spPr>
          <a:xfrm>
            <a:off x="987592" y="2441127"/>
            <a:ext cx="70023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rgbClr val="9F2241"/>
                </a:solidFill>
                <a:latin typeface="Montserrat" panose="00000500000000000000" pitchFamily="2" charset="0"/>
              </a:rPr>
              <a:t>DIRECCIÓN TÉCNICA/SUBDIRECCIÓN ACADÉMICA</a:t>
            </a:r>
          </a:p>
          <a:p>
            <a:pPr algn="ctr"/>
            <a:r>
              <a:rPr lang="es-MX" sz="2000" b="1" dirty="0">
                <a:solidFill>
                  <a:srgbClr val="9F2241"/>
                </a:solidFill>
                <a:latin typeface="Montserrat" panose="00000500000000000000" pitchFamily="2" charset="0"/>
              </a:rPr>
              <a:t>DEPARTAMENTO DE DESARROLLO CURRICULAR Y DOCENTE</a:t>
            </a:r>
            <a:endParaRPr lang="es-MX" sz="20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s-MX" sz="20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2000" b="1" dirty="0">
                <a:solidFill>
                  <a:srgbClr val="BC955C"/>
                </a:solidFill>
                <a:latin typeface="Montserrat" panose="00000500000000000000" pitchFamily="2" charset="0"/>
              </a:rPr>
              <a:t>APLICACIÓN DE LA ENCUESTA PARA DETERMINAR NECESIDADES DE FORMACIÓN EN EL SECTOR PRODUCTIVO, EMPRESA</a:t>
            </a:r>
            <a:endParaRPr lang="en-US" sz="2000" b="1" dirty="0">
              <a:solidFill>
                <a:srgbClr val="BC955C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67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Rectángulo">
            <a:extLst>
              <a:ext uri="{FF2B5EF4-FFF2-40B4-BE49-F238E27FC236}">
                <a16:creationId xmlns:a16="http://schemas.microsoft.com/office/drawing/2014/main" id="{58CCACC1-7B30-41FE-ADBE-7C3CBA047ACB}"/>
              </a:ext>
            </a:extLst>
          </p:cNvPr>
          <p:cNvSpPr/>
          <p:nvPr/>
        </p:nvSpPr>
        <p:spPr>
          <a:xfrm>
            <a:off x="980142" y="1920239"/>
            <a:ext cx="7354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Montserrat"/>
              </a:rPr>
              <a:t>Mostrar la logística de aplicación a distancia de la encuesta para </a:t>
            </a:r>
            <a:r>
              <a:rPr lang="es-ES" sz="2400" dirty="0">
                <a:latin typeface="Montserrat"/>
              </a:rPr>
              <a:t>Determinar Necesidades de Formación en el Sector Productivo</a:t>
            </a:r>
            <a:r>
              <a:rPr lang="es-MX" sz="2400" dirty="0">
                <a:latin typeface="Montserrat"/>
              </a:rPr>
              <a:t> </a:t>
            </a:r>
          </a:p>
        </p:txBody>
      </p:sp>
      <p:sp>
        <p:nvSpPr>
          <p:cNvPr id="5" name="5 CuadroTexto">
            <a:extLst>
              <a:ext uri="{FF2B5EF4-FFF2-40B4-BE49-F238E27FC236}">
                <a16:creationId xmlns:a16="http://schemas.microsoft.com/office/drawing/2014/main" id="{6F828224-7760-4553-92EA-E88A0666E285}"/>
              </a:ext>
            </a:extLst>
          </p:cNvPr>
          <p:cNvSpPr txBox="1"/>
          <p:nvPr/>
        </p:nvSpPr>
        <p:spPr>
          <a:xfrm>
            <a:off x="875211" y="1307151"/>
            <a:ext cx="155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Objetivo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1697B5B8-5A2D-4DCB-A7E9-65F8B02DC909}"/>
              </a:ext>
            </a:extLst>
          </p:cNvPr>
          <p:cNvSpPr/>
          <p:nvPr/>
        </p:nvSpPr>
        <p:spPr>
          <a:xfrm>
            <a:off x="1132542" y="4273826"/>
            <a:ext cx="7354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Montserrat"/>
              </a:rPr>
              <a:t>Jefes de Capacitación y de Vinculación con el Sector Productivo del plantel así como el </a:t>
            </a:r>
            <a:r>
              <a:rPr lang="es-ES" sz="2400" dirty="0">
                <a:latin typeface="Montserrat"/>
              </a:rPr>
              <a:t>Auxiliar y/o Responsable del Área de Apoyo Técnico Académico en coordinación con el Auxiliar del Área de Vinculación con el Sector Productivo </a:t>
            </a:r>
            <a:r>
              <a:rPr lang="es-MX" sz="2400" dirty="0">
                <a:latin typeface="Montserrat"/>
              </a:rPr>
              <a:t>en las Subdirecciones y Asistencias y Consejo Regional.</a:t>
            </a:r>
          </a:p>
        </p:txBody>
      </p:sp>
      <p:sp>
        <p:nvSpPr>
          <p:cNvPr id="9" name="5 CuadroTexto">
            <a:extLst>
              <a:ext uri="{FF2B5EF4-FFF2-40B4-BE49-F238E27FC236}">
                <a16:creationId xmlns:a16="http://schemas.microsoft.com/office/drawing/2014/main" id="{9FB6D0D6-DA33-4EEB-8071-B24DFD431392}"/>
              </a:ext>
            </a:extLst>
          </p:cNvPr>
          <p:cNvSpPr txBox="1"/>
          <p:nvPr/>
        </p:nvSpPr>
        <p:spPr>
          <a:xfrm>
            <a:off x="1027611" y="3660738"/>
            <a:ext cx="155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Dirigido a:</a:t>
            </a:r>
          </a:p>
        </p:txBody>
      </p:sp>
    </p:spTree>
    <p:extLst>
      <p:ext uri="{BB962C8B-B14F-4D97-AF65-F5344CB8AC3E}">
        <p14:creationId xmlns:p14="http://schemas.microsoft.com/office/powerpoint/2010/main" val="164583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AD886D4-6137-4FA3-84B6-EAA720050739}"/>
              </a:ext>
            </a:extLst>
          </p:cNvPr>
          <p:cNvSpPr txBox="1"/>
          <p:nvPr/>
        </p:nvSpPr>
        <p:spPr>
          <a:xfrm>
            <a:off x="436419" y="1270975"/>
            <a:ext cx="59493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Bef>
                <a:spcPts val="900"/>
              </a:spcBef>
              <a:spcAft>
                <a:spcPts val="900"/>
              </a:spcAft>
              <a:defRPr>
                <a:solidFill>
                  <a:prstClr val="black">
                    <a:lumMod val="65000"/>
                    <a:lumOff val="35000"/>
                  </a:prstClr>
                </a:solidFill>
                <a:latin typeface="Montserrat"/>
              </a:defRPr>
            </a:lvl1pPr>
          </a:lstStyle>
          <a:p>
            <a:r>
              <a:rPr lang="es-ES" sz="2400" dirty="0">
                <a:solidFill>
                  <a:schemeClr val="tx1"/>
                </a:solidFill>
              </a:rPr>
              <a:t>La encuesta es un instrumento basado en preguntas técnicas especificas a una especialidad ocupacional.</a:t>
            </a:r>
          </a:p>
          <a:p>
            <a:r>
              <a:rPr lang="es-ES" sz="2400" b="1" dirty="0">
                <a:solidFill>
                  <a:schemeClr val="tx1"/>
                </a:solidFill>
              </a:rPr>
              <a:t>Su propósito, </a:t>
            </a:r>
            <a:r>
              <a:rPr lang="es-ES" sz="2400" dirty="0">
                <a:solidFill>
                  <a:schemeClr val="tx1"/>
                </a:solidFill>
              </a:rPr>
              <a:t>es describir las competencias técnicas idóneas que debe dominar una persona que ocupe puestos operativos.</a:t>
            </a:r>
          </a:p>
          <a:p>
            <a:r>
              <a:rPr lang="es-ES" sz="2400" b="1" dirty="0">
                <a:solidFill>
                  <a:schemeClr val="tx1"/>
                </a:solidFill>
              </a:rPr>
              <a:t>La importancia </a:t>
            </a:r>
            <a:r>
              <a:rPr lang="es-ES" sz="2400" dirty="0">
                <a:solidFill>
                  <a:schemeClr val="tx1"/>
                </a:solidFill>
              </a:rPr>
              <a:t>de la encuesta es fundamental para la DGCFT ya que con ella se contará con </a:t>
            </a:r>
            <a:r>
              <a:rPr lang="es-ES" sz="2400" i="1" dirty="0">
                <a:solidFill>
                  <a:schemeClr val="tx1"/>
                </a:solidFill>
              </a:rPr>
              <a:t>información técnica </a:t>
            </a:r>
            <a:r>
              <a:rPr lang="es-ES" sz="2400" dirty="0">
                <a:solidFill>
                  <a:schemeClr val="tx1"/>
                </a:solidFill>
              </a:rPr>
              <a:t>relevante a partir del sector productivo.</a:t>
            </a:r>
          </a:p>
        </p:txBody>
      </p:sp>
      <p:sp>
        <p:nvSpPr>
          <p:cNvPr id="5" name="5 CuadroTexto">
            <a:extLst>
              <a:ext uri="{FF2B5EF4-FFF2-40B4-BE49-F238E27FC236}">
                <a16:creationId xmlns:a16="http://schemas.microsoft.com/office/drawing/2014/main" id="{02942DDF-655C-4B96-9A63-D119232A6948}"/>
              </a:ext>
            </a:extLst>
          </p:cNvPr>
          <p:cNvSpPr txBox="1"/>
          <p:nvPr/>
        </p:nvSpPr>
        <p:spPr>
          <a:xfrm>
            <a:off x="436419" y="809310"/>
            <a:ext cx="3546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Relevancia de la Encuesta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0936A14-11D7-490A-98D0-3FF0B21D54A9}"/>
              </a:ext>
            </a:extLst>
          </p:cNvPr>
          <p:cNvPicPr/>
          <p:nvPr/>
        </p:nvPicPr>
        <p:blipFill rotWithShape="1">
          <a:blip r:embed="rId2"/>
          <a:srcRect l="37327" t="25660" r="36242" b="11077"/>
          <a:stretch/>
        </p:blipFill>
        <p:spPr bwMode="auto">
          <a:xfrm>
            <a:off x="6550701" y="3207894"/>
            <a:ext cx="2291791" cy="3341379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343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587F779-3E90-4749-A8DA-A0E6C5ACFA97}"/>
              </a:ext>
            </a:extLst>
          </p:cNvPr>
          <p:cNvSpPr txBox="1"/>
          <p:nvPr/>
        </p:nvSpPr>
        <p:spPr>
          <a:xfrm>
            <a:off x="586854" y="2090172"/>
            <a:ext cx="79702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Bef>
                <a:spcPts val="900"/>
              </a:spcBef>
              <a:spcAft>
                <a:spcPts val="900"/>
              </a:spcAft>
              <a:defRPr>
                <a:solidFill>
                  <a:prstClr val="black">
                    <a:lumMod val="65000"/>
                    <a:lumOff val="35000"/>
                  </a:prstClr>
                </a:solidFill>
                <a:latin typeface="Montserrat"/>
              </a:defRPr>
            </a:lvl1pPr>
          </a:lstStyle>
          <a:p>
            <a:r>
              <a:rPr lang="es-ES" sz="2400" dirty="0">
                <a:solidFill>
                  <a:schemeClr val="tx1"/>
                </a:solidFill>
              </a:rPr>
              <a:t>El Jefe de Vinculación con el Sector Productivo (JAVSP) en el plantel se hará cargo de la logística y aplicación de la encuestas a las empresas a </a:t>
            </a:r>
            <a:r>
              <a:rPr lang="es-ES" sz="2400" b="1" i="1" dirty="0">
                <a:solidFill>
                  <a:schemeClr val="tx1"/>
                </a:solidFill>
              </a:rPr>
              <a:t>distancia por medios electrónicos</a:t>
            </a:r>
            <a:r>
              <a:rPr lang="es-ES" sz="2400" dirty="0">
                <a:solidFill>
                  <a:schemeClr val="tx1"/>
                </a:solidFill>
              </a:rPr>
              <a:t>, esto derivado de la pandemia COVID-19 y en el marco de los ordenamientos y políticas de prevención para evitar el contagio así como las diversas medidas que emitió la Secretaria de Salud Federal. </a:t>
            </a:r>
          </a:p>
        </p:txBody>
      </p:sp>
      <p:sp>
        <p:nvSpPr>
          <p:cNvPr id="5" name="5 CuadroTexto">
            <a:extLst>
              <a:ext uri="{FF2B5EF4-FFF2-40B4-BE49-F238E27FC236}">
                <a16:creationId xmlns:a16="http://schemas.microsoft.com/office/drawing/2014/main" id="{4AE0D097-72A1-48EB-A2A4-DE9B08B26331}"/>
              </a:ext>
            </a:extLst>
          </p:cNvPr>
          <p:cNvSpPr txBox="1"/>
          <p:nvPr/>
        </p:nvSpPr>
        <p:spPr>
          <a:xfrm>
            <a:off x="586854" y="1279703"/>
            <a:ext cx="797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Consideraciones Generales para la aplicación de la Encuesta</a:t>
            </a:r>
          </a:p>
        </p:txBody>
      </p:sp>
    </p:spTree>
    <p:extLst>
      <p:ext uri="{BB962C8B-B14F-4D97-AF65-F5344CB8AC3E}">
        <p14:creationId xmlns:p14="http://schemas.microsoft.com/office/powerpoint/2010/main" val="372946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5 CuadroTexto">
            <a:extLst>
              <a:ext uri="{FF2B5EF4-FFF2-40B4-BE49-F238E27FC236}">
                <a16:creationId xmlns:a16="http://schemas.microsoft.com/office/drawing/2014/main" id="{3D6FCD3E-C422-4A57-8DCE-95AF87DF132D}"/>
              </a:ext>
            </a:extLst>
          </p:cNvPr>
          <p:cNvSpPr txBox="1"/>
          <p:nvPr/>
        </p:nvSpPr>
        <p:spPr>
          <a:xfrm>
            <a:off x="154056" y="360055"/>
            <a:ext cx="51224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Logística General </a:t>
            </a:r>
          </a:p>
          <a:p>
            <a:r>
              <a:rPr lang="es-MX" sz="2000" b="1" dirty="0">
                <a:solidFill>
                  <a:srgbClr val="9F2241"/>
                </a:solidFill>
                <a:latin typeface="Montserrat"/>
              </a:rPr>
              <a:t>Secuencia de encuesta por aplicar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95B284F-D2DC-4533-8EDF-B760C2ABDD91}"/>
              </a:ext>
            </a:extLst>
          </p:cNvPr>
          <p:cNvGrpSpPr/>
          <p:nvPr/>
        </p:nvGrpSpPr>
        <p:grpSpPr>
          <a:xfrm>
            <a:off x="154056" y="1514005"/>
            <a:ext cx="8785501" cy="4532201"/>
            <a:chOff x="121506" y="1039061"/>
            <a:chExt cx="7676093" cy="2623631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632CE4DF-EF14-4015-AA5C-2AD4940963B4}"/>
                </a:ext>
              </a:extLst>
            </p:cNvPr>
            <p:cNvGrpSpPr/>
            <p:nvPr/>
          </p:nvGrpSpPr>
          <p:grpSpPr>
            <a:xfrm>
              <a:off x="121506" y="1039061"/>
              <a:ext cx="7104228" cy="1958160"/>
              <a:chOff x="233792" y="979966"/>
              <a:chExt cx="7104228" cy="1958160"/>
            </a:xfrm>
          </p:grpSpPr>
          <p:sp>
            <p:nvSpPr>
              <p:cNvPr id="4" name="Flecha doblada hacia arriba 5">
                <a:extLst>
                  <a:ext uri="{FF2B5EF4-FFF2-40B4-BE49-F238E27FC236}">
                    <a16:creationId xmlns:a16="http://schemas.microsoft.com/office/drawing/2014/main" id="{4AA4A427-0708-430F-8BE3-25A5432C1F6F}"/>
                  </a:ext>
                </a:extLst>
              </p:cNvPr>
              <p:cNvSpPr/>
              <p:nvPr/>
            </p:nvSpPr>
            <p:spPr>
              <a:xfrm rot="5400000">
                <a:off x="803664" y="1437869"/>
                <a:ext cx="549036" cy="738019"/>
              </a:xfrm>
              <a:prstGeom prst="bentUpArrow">
                <a:avLst>
                  <a:gd name="adj1" fmla="val 32840"/>
                  <a:gd name="adj2" fmla="val 25000"/>
                  <a:gd name="adj3" fmla="val 3578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s-MX" sz="1600" dirty="0"/>
              </a:p>
            </p:txBody>
          </p:sp>
          <p:sp>
            <p:nvSpPr>
              <p:cNvPr id="5" name="Forma libre 6">
                <a:extLst>
                  <a:ext uri="{FF2B5EF4-FFF2-40B4-BE49-F238E27FC236}">
                    <a16:creationId xmlns:a16="http://schemas.microsoft.com/office/drawing/2014/main" id="{7DF5D96C-A9D6-42D1-88B1-1FC1BE513DE9}"/>
                  </a:ext>
                </a:extLst>
              </p:cNvPr>
              <p:cNvSpPr/>
              <p:nvPr/>
            </p:nvSpPr>
            <p:spPr>
              <a:xfrm>
                <a:off x="233792" y="979966"/>
                <a:ext cx="1537404" cy="473978"/>
              </a:xfrm>
              <a:custGeom>
                <a:avLst/>
                <a:gdLst>
                  <a:gd name="connsiteX0" fmla="*/ 0 w 1375998"/>
                  <a:gd name="connsiteY0" fmla="*/ 98698 h 592072"/>
                  <a:gd name="connsiteX1" fmla="*/ 98698 w 1375998"/>
                  <a:gd name="connsiteY1" fmla="*/ 0 h 592072"/>
                  <a:gd name="connsiteX2" fmla="*/ 1277300 w 1375998"/>
                  <a:gd name="connsiteY2" fmla="*/ 0 h 592072"/>
                  <a:gd name="connsiteX3" fmla="*/ 1375998 w 1375998"/>
                  <a:gd name="connsiteY3" fmla="*/ 98698 h 592072"/>
                  <a:gd name="connsiteX4" fmla="*/ 1375998 w 1375998"/>
                  <a:gd name="connsiteY4" fmla="*/ 493374 h 592072"/>
                  <a:gd name="connsiteX5" fmla="*/ 1277300 w 1375998"/>
                  <a:gd name="connsiteY5" fmla="*/ 592072 h 592072"/>
                  <a:gd name="connsiteX6" fmla="*/ 98698 w 1375998"/>
                  <a:gd name="connsiteY6" fmla="*/ 592072 h 592072"/>
                  <a:gd name="connsiteX7" fmla="*/ 0 w 1375998"/>
                  <a:gd name="connsiteY7" fmla="*/ 493374 h 592072"/>
                  <a:gd name="connsiteX8" fmla="*/ 0 w 1375998"/>
                  <a:gd name="connsiteY8" fmla="*/ 98698 h 592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75998" h="592072">
                    <a:moveTo>
                      <a:pt x="0" y="98698"/>
                    </a:moveTo>
                    <a:cubicBezTo>
                      <a:pt x="0" y="44189"/>
                      <a:pt x="44189" y="0"/>
                      <a:pt x="98698" y="0"/>
                    </a:cubicBezTo>
                    <a:lnTo>
                      <a:pt x="1277300" y="0"/>
                    </a:lnTo>
                    <a:cubicBezTo>
                      <a:pt x="1331809" y="0"/>
                      <a:pt x="1375998" y="44189"/>
                      <a:pt x="1375998" y="98698"/>
                    </a:cubicBezTo>
                    <a:lnTo>
                      <a:pt x="1375998" y="493374"/>
                    </a:lnTo>
                    <a:cubicBezTo>
                      <a:pt x="1375998" y="547883"/>
                      <a:pt x="1331809" y="592072"/>
                      <a:pt x="1277300" y="592072"/>
                    </a:cubicBezTo>
                    <a:lnTo>
                      <a:pt x="98698" y="592072"/>
                    </a:lnTo>
                    <a:cubicBezTo>
                      <a:pt x="44189" y="592072"/>
                      <a:pt x="0" y="547883"/>
                      <a:pt x="0" y="493374"/>
                    </a:cubicBezTo>
                    <a:lnTo>
                      <a:pt x="0" y="98698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2248" tIns="82248" rIns="82248" bIns="82248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kern="1200" dirty="0">
                    <a:latin typeface="Montserrat" panose="00000500000000000000" pitchFamily="2" charset="0"/>
                  </a:rPr>
                  <a:t>Subdirección Académica</a:t>
                </a:r>
                <a:endParaRPr lang="es-ES" sz="1600" kern="1200" dirty="0"/>
              </a:p>
            </p:txBody>
          </p:sp>
          <p:sp>
            <p:nvSpPr>
              <p:cNvPr id="6" name="Forma libre 7">
                <a:extLst>
                  <a:ext uri="{FF2B5EF4-FFF2-40B4-BE49-F238E27FC236}">
                    <a16:creationId xmlns:a16="http://schemas.microsoft.com/office/drawing/2014/main" id="{4C1ECEF0-9639-4E77-A45E-0CDAC602F7F0}"/>
                  </a:ext>
                </a:extLst>
              </p:cNvPr>
              <p:cNvSpPr/>
              <p:nvPr/>
            </p:nvSpPr>
            <p:spPr>
              <a:xfrm>
                <a:off x="1861207" y="1019778"/>
                <a:ext cx="4636889" cy="434166"/>
              </a:xfrm>
              <a:custGeom>
                <a:avLst/>
                <a:gdLst>
                  <a:gd name="connsiteX0" fmla="*/ 0 w 5471824"/>
                  <a:gd name="connsiteY0" fmla="*/ 0 h 1292186"/>
                  <a:gd name="connsiteX1" fmla="*/ 5471824 w 5471824"/>
                  <a:gd name="connsiteY1" fmla="*/ 0 h 1292186"/>
                  <a:gd name="connsiteX2" fmla="*/ 5471824 w 5471824"/>
                  <a:gd name="connsiteY2" fmla="*/ 1292186 h 1292186"/>
                  <a:gd name="connsiteX3" fmla="*/ 0 w 5471824"/>
                  <a:gd name="connsiteY3" fmla="*/ 1292186 h 1292186"/>
                  <a:gd name="connsiteX4" fmla="*/ 0 w 5471824"/>
                  <a:gd name="connsiteY4" fmla="*/ 0 h 1292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1824" h="1292186">
                    <a:moveTo>
                      <a:pt x="0" y="0"/>
                    </a:moveTo>
                    <a:lnTo>
                      <a:pt x="5471824" y="0"/>
                    </a:lnTo>
                    <a:lnTo>
                      <a:pt x="5471824" y="1292186"/>
                    </a:lnTo>
                    <a:lnTo>
                      <a:pt x="0" y="1292186"/>
                    </a:lnTo>
                    <a:lnTo>
                      <a:pt x="0" y="0"/>
                    </a:lnTo>
                    <a:close/>
                  </a:path>
                </a:pathLst>
              </a:custGeom>
              <a:ln w="28575">
                <a:solidFill>
                  <a:srgbClr val="FFC000"/>
                </a:solidFill>
              </a:ln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kern="1200" dirty="0">
                    <a:latin typeface="Montserrat" panose="00000500000000000000" pitchFamily="2" charset="0"/>
                  </a:rPr>
                  <a:t>Envía </a:t>
                </a:r>
                <a:r>
                  <a:rPr lang="es-MX" sz="1600" i="1" kern="1200" dirty="0">
                    <a:latin typeface="Montserrat" panose="00000500000000000000" pitchFamily="2" charset="0"/>
                  </a:rPr>
                  <a:t>la encuesta </a:t>
                </a:r>
                <a:r>
                  <a:rPr lang="es-MX" sz="1600" kern="1200" dirty="0">
                    <a:latin typeface="Montserrat" panose="00000500000000000000" pitchFamily="2" charset="0"/>
                  </a:rPr>
                  <a:t>a los Consejos Regionales y SCEO/</a:t>
                </a:r>
                <a:r>
                  <a:rPr lang="es-MX" sz="1600" dirty="0">
                    <a:latin typeface="Montserrat" panose="00000500000000000000" pitchFamily="2" charset="0"/>
                  </a:rPr>
                  <a:t>A</a:t>
                </a:r>
                <a:r>
                  <a:rPr lang="es-MX" sz="1600" kern="1200" dirty="0">
                    <a:latin typeface="Montserrat" panose="00000500000000000000" pitchFamily="2" charset="0"/>
                  </a:rPr>
                  <a:t>.</a:t>
                </a:r>
                <a:endParaRPr lang="es-ES" sz="1600" kern="1200" dirty="0"/>
              </a:p>
            </p:txBody>
          </p:sp>
          <p:sp>
            <p:nvSpPr>
              <p:cNvPr id="7" name="Flecha doblada hacia arriba 8">
                <a:extLst>
                  <a:ext uri="{FF2B5EF4-FFF2-40B4-BE49-F238E27FC236}">
                    <a16:creationId xmlns:a16="http://schemas.microsoft.com/office/drawing/2014/main" id="{F5E88B69-B087-4236-AC49-CF6670FECCA4}"/>
                  </a:ext>
                </a:extLst>
              </p:cNvPr>
              <p:cNvSpPr/>
              <p:nvPr/>
            </p:nvSpPr>
            <p:spPr>
              <a:xfrm rot="5400000">
                <a:off x="2120552" y="2139271"/>
                <a:ext cx="540000" cy="720000"/>
              </a:xfrm>
              <a:prstGeom prst="bentUpArrow">
                <a:avLst>
                  <a:gd name="adj1" fmla="val 32840"/>
                  <a:gd name="adj2" fmla="val 25000"/>
                  <a:gd name="adj3" fmla="val 35780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Forma libre 9">
                <a:extLst>
                  <a:ext uri="{FF2B5EF4-FFF2-40B4-BE49-F238E27FC236}">
                    <a16:creationId xmlns:a16="http://schemas.microsoft.com/office/drawing/2014/main" id="{9172ED1A-560B-484B-BD74-529F9BE5E7D0}"/>
                  </a:ext>
                </a:extLst>
              </p:cNvPr>
              <p:cNvSpPr/>
              <p:nvPr/>
            </p:nvSpPr>
            <p:spPr>
              <a:xfrm>
                <a:off x="1562552" y="1655326"/>
                <a:ext cx="1656000" cy="540000"/>
              </a:xfrm>
              <a:custGeom>
                <a:avLst/>
                <a:gdLst>
                  <a:gd name="connsiteX0" fmla="*/ 0 w 1475996"/>
                  <a:gd name="connsiteY0" fmla="*/ 118176 h 708915"/>
                  <a:gd name="connsiteX1" fmla="*/ 118176 w 1475996"/>
                  <a:gd name="connsiteY1" fmla="*/ 0 h 708915"/>
                  <a:gd name="connsiteX2" fmla="*/ 1357820 w 1475996"/>
                  <a:gd name="connsiteY2" fmla="*/ 0 h 708915"/>
                  <a:gd name="connsiteX3" fmla="*/ 1475996 w 1475996"/>
                  <a:gd name="connsiteY3" fmla="*/ 118176 h 708915"/>
                  <a:gd name="connsiteX4" fmla="*/ 1475996 w 1475996"/>
                  <a:gd name="connsiteY4" fmla="*/ 590739 h 708915"/>
                  <a:gd name="connsiteX5" fmla="*/ 1357820 w 1475996"/>
                  <a:gd name="connsiteY5" fmla="*/ 708915 h 708915"/>
                  <a:gd name="connsiteX6" fmla="*/ 118176 w 1475996"/>
                  <a:gd name="connsiteY6" fmla="*/ 708915 h 708915"/>
                  <a:gd name="connsiteX7" fmla="*/ 0 w 1475996"/>
                  <a:gd name="connsiteY7" fmla="*/ 590739 h 708915"/>
                  <a:gd name="connsiteX8" fmla="*/ 0 w 1475996"/>
                  <a:gd name="connsiteY8" fmla="*/ 118176 h 70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5996" h="708915">
                    <a:moveTo>
                      <a:pt x="0" y="118176"/>
                    </a:moveTo>
                    <a:cubicBezTo>
                      <a:pt x="0" y="52909"/>
                      <a:pt x="52909" y="0"/>
                      <a:pt x="118176" y="0"/>
                    </a:cubicBezTo>
                    <a:lnTo>
                      <a:pt x="1357820" y="0"/>
                    </a:lnTo>
                    <a:cubicBezTo>
                      <a:pt x="1423087" y="0"/>
                      <a:pt x="1475996" y="52909"/>
                      <a:pt x="1475996" y="118176"/>
                    </a:cubicBezTo>
                    <a:lnTo>
                      <a:pt x="1475996" y="590739"/>
                    </a:lnTo>
                    <a:cubicBezTo>
                      <a:pt x="1475996" y="656006"/>
                      <a:pt x="1423087" y="708915"/>
                      <a:pt x="1357820" y="708915"/>
                    </a:cubicBezTo>
                    <a:lnTo>
                      <a:pt x="118176" y="708915"/>
                    </a:lnTo>
                    <a:cubicBezTo>
                      <a:pt x="52909" y="708915"/>
                      <a:pt x="0" y="656006"/>
                      <a:pt x="0" y="590739"/>
                    </a:cubicBezTo>
                    <a:lnTo>
                      <a:pt x="0" y="118176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727682"/>
                  <a:satOff val="-41964"/>
                  <a:lumOff val="4314"/>
                  <a:alphaOff val="0"/>
                </a:schemeClr>
              </a:fillRef>
              <a:effectRef idx="0">
                <a:schemeClr val="accent2">
                  <a:hueOff val="-727682"/>
                  <a:satOff val="-41964"/>
                  <a:lumOff val="431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7953" tIns="87953" rIns="87953" bIns="87953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sz="1600" kern="1200" dirty="0">
                    <a:latin typeface="Montserrat" panose="00000500000000000000" pitchFamily="2" charset="0"/>
                  </a:rPr>
                  <a:t>Consejo Regional SCEO/A </a:t>
                </a:r>
                <a:endParaRPr lang="es-ES" sz="1600" kern="1200" dirty="0"/>
              </a:p>
            </p:txBody>
          </p:sp>
          <p:sp>
            <p:nvSpPr>
              <p:cNvPr id="9" name="Forma libre 10">
                <a:extLst>
                  <a:ext uri="{FF2B5EF4-FFF2-40B4-BE49-F238E27FC236}">
                    <a16:creationId xmlns:a16="http://schemas.microsoft.com/office/drawing/2014/main" id="{F8C36DD1-CFD0-4379-97EF-2107BEA33513}"/>
                  </a:ext>
                </a:extLst>
              </p:cNvPr>
              <p:cNvSpPr/>
              <p:nvPr/>
            </p:nvSpPr>
            <p:spPr>
              <a:xfrm>
                <a:off x="3304585" y="1716343"/>
                <a:ext cx="3478324" cy="434166"/>
              </a:xfrm>
              <a:custGeom>
                <a:avLst/>
                <a:gdLst>
                  <a:gd name="connsiteX0" fmla="*/ 0 w 4183144"/>
                  <a:gd name="connsiteY0" fmla="*/ 0 h 927581"/>
                  <a:gd name="connsiteX1" fmla="*/ 4183144 w 4183144"/>
                  <a:gd name="connsiteY1" fmla="*/ 0 h 927581"/>
                  <a:gd name="connsiteX2" fmla="*/ 4183144 w 4183144"/>
                  <a:gd name="connsiteY2" fmla="*/ 927581 h 927581"/>
                  <a:gd name="connsiteX3" fmla="*/ 0 w 4183144"/>
                  <a:gd name="connsiteY3" fmla="*/ 927581 h 927581"/>
                  <a:gd name="connsiteX4" fmla="*/ 0 w 4183144"/>
                  <a:gd name="connsiteY4" fmla="*/ 0 h 927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83144" h="927581">
                    <a:moveTo>
                      <a:pt x="0" y="0"/>
                    </a:moveTo>
                    <a:lnTo>
                      <a:pt x="4183144" y="0"/>
                    </a:lnTo>
                    <a:lnTo>
                      <a:pt x="4183144" y="927581"/>
                    </a:lnTo>
                    <a:lnTo>
                      <a:pt x="0" y="927581"/>
                    </a:lnTo>
                    <a:lnTo>
                      <a:pt x="0" y="0"/>
                    </a:lnTo>
                    <a:close/>
                  </a:path>
                </a:pathLst>
              </a:custGeom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kern="12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Envía la </a:t>
                </a:r>
                <a:r>
                  <a:rPr lang="es-MX" sz="1600" i="1" kern="12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encuesta</a:t>
                </a:r>
                <a:r>
                  <a:rPr lang="es-MX" sz="1600" kern="12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 a plantel</a:t>
                </a:r>
                <a:r>
                  <a:rPr lang="es-MX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.</a:t>
                </a:r>
              </a:p>
            </p:txBody>
          </p:sp>
          <p:sp>
            <p:nvSpPr>
              <p:cNvPr id="10" name="Forma libre 11">
                <a:extLst>
                  <a:ext uri="{FF2B5EF4-FFF2-40B4-BE49-F238E27FC236}">
                    <a16:creationId xmlns:a16="http://schemas.microsoft.com/office/drawing/2014/main" id="{BBD28F77-51BE-463B-A559-67A771422AB7}"/>
                  </a:ext>
                </a:extLst>
              </p:cNvPr>
              <p:cNvSpPr/>
              <p:nvPr/>
            </p:nvSpPr>
            <p:spPr>
              <a:xfrm>
                <a:off x="2798086" y="2381612"/>
                <a:ext cx="1374164" cy="481564"/>
              </a:xfrm>
              <a:custGeom>
                <a:avLst/>
                <a:gdLst>
                  <a:gd name="connsiteX0" fmla="*/ 0 w 1924322"/>
                  <a:gd name="connsiteY0" fmla="*/ 191313 h 1147650"/>
                  <a:gd name="connsiteX1" fmla="*/ 191313 w 1924322"/>
                  <a:gd name="connsiteY1" fmla="*/ 0 h 1147650"/>
                  <a:gd name="connsiteX2" fmla="*/ 1733009 w 1924322"/>
                  <a:gd name="connsiteY2" fmla="*/ 0 h 1147650"/>
                  <a:gd name="connsiteX3" fmla="*/ 1924322 w 1924322"/>
                  <a:gd name="connsiteY3" fmla="*/ 191313 h 1147650"/>
                  <a:gd name="connsiteX4" fmla="*/ 1924322 w 1924322"/>
                  <a:gd name="connsiteY4" fmla="*/ 956337 h 1147650"/>
                  <a:gd name="connsiteX5" fmla="*/ 1733009 w 1924322"/>
                  <a:gd name="connsiteY5" fmla="*/ 1147650 h 1147650"/>
                  <a:gd name="connsiteX6" fmla="*/ 191313 w 1924322"/>
                  <a:gd name="connsiteY6" fmla="*/ 1147650 h 1147650"/>
                  <a:gd name="connsiteX7" fmla="*/ 0 w 1924322"/>
                  <a:gd name="connsiteY7" fmla="*/ 956337 h 1147650"/>
                  <a:gd name="connsiteX8" fmla="*/ 0 w 1924322"/>
                  <a:gd name="connsiteY8" fmla="*/ 191313 h 11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24322" h="1147650">
                    <a:moveTo>
                      <a:pt x="0" y="191313"/>
                    </a:moveTo>
                    <a:cubicBezTo>
                      <a:pt x="0" y="85654"/>
                      <a:pt x="85654" y="0"/>
                      <a:pt x="191313" y="0"/>
                    </a:cubicBezTo>
                    <a:lnTo>
                      <a:pt x="1733009" y="0"/>
                    </a:lnTo>
                    <a:cubicBezTo>
                      <a:pt x="1838668" y="0"/>
                      <a:pt x="1924322" y="85654"/>
                      <a:pt x="1924322" y="191313"/>
                    </a:cubicBezTo>
                    <a:lnTo>
                      <a:pt x="1924322" y="956337"/>
                    </a:lnTo>
                    <a:cubicBezTo>
                      <a:pt x="1924322" y="1061996"/>
                      <a:pt x="1838668" y="1147650"/>
                      <a:pt x="1733009" y="1147650"/>
                    </a:cubicBezTo>
                    <a:lnTo>
                      <a:pt x="191313" y="1147650"/>
                    </a:lnTo>
                    <a:cubicBezTo>
                      <a:pt x="85654" y="1147650"/>
                      <a:pt x="0" y="1061996"/>
                      <a:pt x="0" y="956337"/>
                    </a:cubicBezTo>
                    <a:lnTo>
                      <a:pt x="0" y="191313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455363"/>
                  <a:satOff val="-83928"/>
                  <a:lumOff val="8628"/>
                  <a:alphaOff val="0"/>
                </a:schemeClr>
              </a:fillRef>
              <a:effectRef idx="0">
                <a:schemeClr val="accent2">
                  <a:hueOff val="-1455363"/>
                  <a:satOff val="-83928"/>
                  <a:lumOff val="862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564" tIns="105564" rIns="105564" bIns="105564" numCol="1" spcCol="1270" anchor="ctr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dirty="0">
                    <a:solidFill>
                      <a:schemeClr val="bg1"/>
                    </a:solidFill>
                    <a:latin typeface="Montserrat" panose="00000500000000000000" pitchFamily="2" charset="0"/>
                  </a:rPr>
                  <a:t>Plantel </a:t>
                </a:r>
                <a:endParaRPr lang="es-ES" sz="16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orma libre 7">
                <a:extLst>
                  <a:ext uri="{FF2B5EF4-FFF2-40B4-BE49-F238E27FC236}">
                    <a16:creationId xmlns:a16="http://schemas.microsoft.com/office/drawing/2014/main" id="{6218374C-301C-4346-9C16-54D27AF34CDE}"/>
                  </a:ext>
                </a:extLst>
              </p:cNvPr>
              <p:cNvSpPr/>
              <p:nvPr/>
            </p:nvSpPr>
            <p:spPr>
              <a:xfrm>
                <a:off x="4264754" y="2334846"/>
                <a:ext cx="3073266" cy="603280"/>
              </a:xfrm>
              <a:custGeom>
                <a:avLst/>
                <a:gdLst>
                  <a:gd name="connsiteX0" fmla="*/ 0 w 5471824"/>
                  <a:gd name="connsiteY0" fmla="*/ 0 h 1292186"/>
                  <a:gd name="connsiteX1" fmla="*/ 5471824 w 5471824"/>
                  <a:gd name="connsiteY1" fmla="*/ 0 h 1292186"/>
                  <a:gd name="connsiteX2" fmla="*/ 5471824 w 5471824"/>
                  <a:gd name="connsiteY2" fmla="*/ 1292186 h 1292186"/>
                  <a:gd name="connsiteX3" fmla="*/ 0 w 5471824"/>
                  <a:gd name="connsiteY3" fmla="*/ 1292186 h 1292186"/>
                  <a:gd name="connsiteX4" fmla="*/ 0 w 5471824"/>
                  <a:gd name="connsiteY4" fmla="*/ 0 h 1292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1824" h="1292186">
                    <a:moveTo>
                      <a:pt x="0" y="0"/>
                    </a:moveTo>
                    <a:lnTo>
                      <a:pt x="5471824" y="0"/>
                    </a:lnTo>
                    <a:lnTo>
                      <a:pt x="5471824" y="1292186"/>
                    </a:lnTo>
                    <a:lnTo>
                      <a:pt x="0" y="1292186"/>
                    </a:lnTo>
                    <a:lnTo>
                      <a:pt x="0" y="0"/>
                    </a:lnTo>
                    <a:close/>
                  </a:path>
                </a:pathLst>
              </a:cu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Envía </a:t>
                </a:r>
                <a:r>
                  <a:rPr lang="es-MX" sz="1600" i="1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encuesta</a:t>
                </a:r>
                <a:r>
                  <a:rPr lang="es-MX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 a empresa (sector). </a:t>
                </a:r>
              </a:p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Orienta sobre el  llenado. </a:t>
                </a:r>
              </a:p>
            </p:txBody>
          </p:sp>
        </p:grpSp>
        <p:sp>
          <p:nvSpPr>
            <p:cNvPr id="18" name="Flecha doblada hacia arriba 8">
              <a:extLst>
                <a:ext uri="{FF2B5EF4-FFF2-40B4-BE49-F238E27FC236}">
                  <a16:creationId xmlns:a16="http://schemas.microsoft.com/office/drawing/2014/main" id="{67E726AF-EC0C-4237-A8D6-8893E2CB4B09}"/>
                </a:ext>
              </a:extLst>
            </p:cNvPr>
            <p:cNvSpPr/>
            <p:nvPr/>
          </p:nvSpPr>
          <p:spPr>
            <a:xfrm rot="5400000">
              <a:off x="3224965" y="2920390"/>
              <a:ext cx="540000" cy="72000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orma libre 11">
              <a:extLst>
                <a:ext uri="{FF2B5EF4-FFF2-40B4-BE49-F238E27FC236}">
                  <a16:creationId xmlns:a16="http://schemas.microsoft.com/office/drawing/2014/main" id="{095B43D2-9AA5-4AE9-A21A-435517812466}"/>
                </a:ext>
              </a:extLst>
            </p:cNvPr>
            <p:cNvSpPr/>
            <p:nvPr/>
          </p:nvSpPr>
          <p:spPr>
            <a:xfrm>
              <a:off x="3902499" y="3222691"/>
              <a:ext cx="1374164" cy="434166"/>
            </a:xfrm>
            <a:custGeom>
              <a:avLst/>
              <a:gdLst>
                <a:gd name="connsiteX0" fmla="*/ 0 w 1924322"/>
                <a:gd name="connsiteY0" fmla="*/ 191313 h 1147650"/>
                <a:gd name="connsiteX1" fmla="*/ 191313 w 1924322"/>
                <a:gd name="connsiteY1" fmla="*/ 0 h 1147650"/>
                <a:gd name="connsiteX2" fmla="*/ 1733009 w 1924322"/>
                <a:gd name="connsiteY2" fmla="*/ 0 h 1147650"/>
                <a:gd name="connsiteX3" fmla="*/ 1924322 w 1924322"/>
                <a:gd name="connsiteY3" fmla="*/ 191313 h 1147650"/>
                <a:gd name="connsiteX4" fmla="*/ 1924322 w 1924322"/>
                <a:gd name="connsiteY4" fmla="*/ 956337 h 1147650"/>
                <a:gd name="connsiteX5" fmla="*/ 1733009 w 1924322"/>
                <a:gd name="connsiteY5" fmla="*/ 1147650 h 1147650"/>
                <a:gd name="connsiteX6" fmla="*/ 191313 w 1924322"/>
                <a:gd name="connsiteY6" fmla="*/ 1147650 h 1147650"/>
                <a:gd name="connsiteX7" fmla="*/ 0 w 1924322"/>
                <a:gd name="connsiteY7" fmla="*/ 956337 h 1147650"/>
                <a:gd name="connsiteX8" fmla="*/ 0 w 1924322"/>
                <a:gd name="connsiteY8" fmla="*/ 191313 h 11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24322" h="1147650">
                  <a:moveTo>
                    <a:pt x="0" y="191313"/>
                  </a:moveTo>
                  <a:cubicBezTo>
                    <a:pt x="0" y="85654"/>
                    <a:pt x="85654" y="0"/>
                    <a:pt x="191313" y="0"/>
                  </a:cubicBezTo>
                  <a:lnTo>
                    <a:pt x="1733009" y="0"/>
                  </a:lnTo>
                  <a:cubicBezTo>
                    <a:pt x="1838668" y="0"/>
                    <a:pt x="1924322" y="85654"/>
                    <a:pt x="1924322" y="191313"/>
                  </a:cubicBezTo>
                  <a:lnTo>
                    <a:pt x="1924322" y="956337"/>
                  </a:lnTo>
                  <a:cubicBezTo>
                    <a:pt x="1924322" y="1061996"/>
                    <a:pt x="1838668" y="1147650"/>
                    <a:pt x="1733009" y="1147650"/>
                  </a:cubicBezTo>
                  <a:lnTo>
                    <a:pt x="191313" y="1147650"/>
                  </a:lnTo>
                  <a:cubicBezTo>
                    <a:pt x="85654" y="1147650"/>
                    <a:pt x="0" y="1061996"/>
                    <a:pt x="0" y="956337"/>
                  </a:cubicBezTo>
                  <a:lnTo>
                    <a:pt x="0" y="191313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564" tIns="105564" rIns="105564" bIns="105564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dirty="0">
                  <a:solidFill>
                    <a:schemeClr val="bg1"/>
                  </a:solidFill>
                  <a:latin typeface="Montserrat" panose="00000500000000000000" pitchFamily="2" charset="0"/>
                </a:rPr>
                <a:t>Empresa </a:t>
              </a:r>
              <a:endParaRPr lang="es-ES" sz="16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2" name="Forma libre 7">
              <a:extLst>
                <a:ext uri="{FF2B5EF4-FFF2-40B4-BE49-F238E27FC236}">
                  <a16:creationId xmlns:a16="http://schemas.microsoft.com/office/drawing/2014/main" id="{F912A7EF-3432-4330-8842-BA5963A732CF}"/>
                </a:ext>
              </a:extLst>
            </p:cNvPr>
            <p:cNvSpPr/>
            <p:nvPr/>
          </p:nvSpPr>
          <p:spPr>
            <a:xfrm>
              <a:off x="5349599" y="3228526"/>
              <a:ext cx="2448000" cy="434166"/>
            </a:xfrm>
            <a:custGeom>
              <a:avLst/>
              <a:gdLst>
                <a:gd name="connsiteX0" fmla="*/ 0 w 5471824"/>
                <a:gd name="connsiteY0" fmla="*/ 0 h 1292186"/>
                <a:gd name="connsiteX1" fmla="*/ 5471824 w 5471824"/>
                <a:gd name="connsiteY1" fmla="*/ 0 h 1292186"/>
                <a:gd name="connsiteX2" fmla="*/ 5471824 w 5471824"/>
                <a:gd name="connsiteY2" fmla="*/ 1292186 h 1292186"/>
                <a:gd name="connsiteX3" fmla="*/ 0 w 5471824"/>
                <a:gd name="connsiteY3" fmla="*/ 1292186 h 1292186"/>
                <a:gd name="connsiteX4" fmla="*/ 0 w 5471824"/>
                <a:gd name="connsiteY4" fmla="*/ 0 h 1292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1824" h="1292186">
                  <a:moveTo>
                    <a:pt x="0" y="0"/>
                  </a:moveTo>
                  <a:lnTo>
                    <a:pt x="5471824" y="0"/>
                  </a:lnTo>
                  <a:lnTo>
                    <a:pt x="5471824" y="1292186"/>
                  </a:lnTo>
                  <a:lnTo>
                    <a:pt x="0" y="1292186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1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s-MX" sz="16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Recibe y requisita la  </a:t>
              </a:r>
              <a:r>
                <a:rPr lang="es-MX" sz="1600" i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encuesta</a:t>
              </a:r>
              <a:r>
                <a:rPr lang="es-MX" sz="16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. </a:t>
              </a:r>
            </a:p>
          </p:txBody>
        </p:sp>
      </p:grp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D3167B5-7D5A-4E32-A2F8-FC7F58CDEA23}"/>
              </a:ext>
            </a:extLst>
          </p:cNvPr>
          <p:cNvSpPr txBox="1"/>
          <p:nvPr/>
        </p:nvSpPr>
        <p:spPr>
          <a:xfrm>
            <a:off x="154056" y="6463387"/>
            <a:ext cx="8130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Nota: Esta logística debe realizarse para cada especialidad ocupacional.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268743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5 CuadroTexto">
            <a:extLst>
              <a:ext uri="{FF2B5EF4-FFF2-40B4-BE49-F238E27FC236}">
                <a16:creationId xmlns:a16="http://schemas.microsoft.com/office/drawing/2014/main" id="{3D6FCD3E-C422-4A57-8DCE-95AF87DF132D}"/>
              </a:ext>
            </a:extLst>
          </p:cNvPr>
          <p:cNvSpPr txBox="1"/>
          <p:nvPr/>
        </p:nvSpPr>
        <p:spPr>
          <a:xfrm>
            <a:off x="280381" y="437153"/>
            <a:ext cx="56171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Logística General</a:t>
            </a:r>
          </a:p>
          <a:p>
            <a:r>
              <a:rPr lang="es-MX" sz="2000" b="1" dirty="0">
                <a:solidFill>
                  <a:srgbClr val="9F2241"/>
                </a:solidFill>
                <a:latin typeface="Montserrat"/>
              </a:rPr>
              <a:t>Secuencia de integración de encuestas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95B284F-D2DC-4533-8EDF-B760C2ABDD91}"/>
              </a:ext>
            </a:extLst>
          </p:cNvPr>
          <p:cNvGrpSpPr/>
          <p:nvPr/>
        </p:nvGrpSpPr>
        <p:grpSpPr>
          <a:xfrm>
            <a:off x="154056" y="1514005"/>
            <a:ext cx="8809016" cy="4522121"/>
            <a:chOff x="121506" y="1039061"/>
            <a:chExt cx="7696639" cy="2617796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632CE4DF-EF14-4015-AA5C-2AD4940963B4}"/>
                </a:ext>
              </a:extLst>
            </p:cNvPr>
            <p:cNvGrpSpPr/>
            <p:nvPr/>
          </p:nvGrpSpPr>
          <p:grpSpPr>
            <a:xfrm>
              <a:off x="121506" y="1039061"/>
              <a:ext cx="7291536" cy="1883210"/>
              <a:chOff x="233792" y="979966"/>
              <a:chExt cx="7291536" cy="1883210"/>
            </a:xfrm>
          </p:grpSpPr>
          <p:sp>
            <p:nvSpPr>
              <p:cNvPr id="4" name="Flecha doblada hacia arriba 5">
                <a:extLst>
                  <a:ext uri="{FF2B5EF4-FFF2-40B4-BE49-F238E27FC236}">
                    <a16:creationId xmlns:a16="http://schemas.microsoft.com/office/drawing/2014/main" id="{4AA4A427-0708-430F-8BE3-25A5432C1F6F}"/>
                  </a:ext>
                </a:extLst>
              </p:cNvPr>
              <p:cNvSpPr/>
              <p:nvPr/>
            </p:nvSpPr>
            <p:spPr>
              <a:xfrm flipH="1">
                <a:off x="663848" y="1562391"/>
                <a:ext cx="828668" cy="488976"/>
              </a:xfrm>
              <a:prstGeom prst="bentUpArrow">
                <a:avLst>
                  <a:gd name="adj1" fmla="val 32840"/>
                  <a:gd name="adj2" fmla="val 25000"/>
                  <a:gd name="adj3" fmla="val 3578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s-MX" sz="1600" dirty="0"/>
              </a:p>
            </p:txBody>
          </p:sp>
          <p:sp>
            <p:nvSpPr>
              <p:cNvPr id="5" name="Forma libre 6">
                <a:extLst>
                  <a:ext uri="{FF2B5EF4-FFF2-40B4-BE49-F238E27FC236}">
                    <a16:creationId xmlns:a16="http://schemas.microsoft.com/office/drawing/2014/main" id="{7DF5D96C-A9D6-42D1-88B1-1FC1BE513DE9}"/>
                  </a:ext>
                </a:extLst>
              </p:cNvPr>
              <p:cNvSpPr/>
              <p:nvPr/>
            </p:nvSpPr>
            <p:spPr>
              <a:xfrm>
                <a:off x="233792" y="979966"/>
                <a:ext cx="1537404" cy="473978"/>
              </a:xfrm>
              <a:custGeom>
                <a:avLst/>
                <a:gdLst>
                  <a:gd name="connsiteX0" fmla="*/ 0 w 1375998"/>
                  <a:gd name="connsiteY0" fmla="*/ 98698 h 592072"/>
                  <a:gd name="connsiteX1" fmla="*/ 98698 w 1375998"/>
                  <a:gd name="connsiteY1" fmla="*/ 0 h 592072"/>
                  <a:gd name="connsiteX2" fmla="*/ 1277300 w 1375998"/>
                  <a:gd name="connsiteY2" fmla="*/ 0 h 592072"/>
                  <a:gd name="connsiteX3" fmla="*/ 1375998 w 1375998"/>
                  <a:gd name="connsiteY3" fmla="*/ 98698 h 592072"/>
                  <a:gd name="connsiteX4" fmla="*/ 1375998 w 1375998"/>
                  <a:gd name="connsiteY4" fmla="*/ 493374 h 592072"/>
                  <a:gd name="connsiteX5" fmla="*/ 1277300 w 1375998"/>
                  <a:gd name="connsiteY5" fmla="*/ 592072 h 592072"/>
                  <a:gd name="connsiteX6" fmla="*/ 98698 w 1375998"/>
                  <a:gd name="connsiteY6" fmla="*/ 592072 h 592072"/>
                  <a:gd name="connsiteX7" fmla="*/ 0 w 1375998"/>
                  <a:gd name="connsiteY7" fmla="*/ 493374 h 592072"/>
                  <a:gd name="connsiteX8" fmla="*/ 0 w 1375998"/>
                  <a:gd name="connsiteY8" fmla="*/ 98698 h 592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75998" h="592072">
                    <a:moveTo>
                      <a:pt x="0" y="98698"/>
                    </a:moveTo>
                    <a:cubicBezTo>
                      <a:pt x="0" y="44189"/>
                      <a:pt x="44189" y="0"/>
                      <a:pt x="98698" y="0"/>
                    </a:cubicBezTo>
                    <a:lnTo>
                      <a:pt x="1277300" y="0"/>
                    </a:lnTo>
                    <a:cubicBezTo>
                      <a:pt x="1331809" y="0"/>
                      <a:pt x="1375998" y="44189"/>
                      <a:pt x="1375998" y="98698"/>
                    </a:cubicBezTo>
                    <a:lnTo>
                      <a:pt x="1375998" y="493374"/>
                    </a:lnTo>
                    <a:cubicBezTo>
                      <a:pt x="1375998" y="547883"/>
                      <a:pt x="1331809" y="592072"/>
                      <a:pt x="1277300" y="592072"/>
                    </a:cubicBezTo>
                    <a:lnTo>
                      <a:pt x="98698" y="592072"/>
                    </a:lnTo>
                    <a:cubicBezTo>
                      <a:pt x="44189" y="592072"/>
                      <a:pt x="0" y="547883"/>
                      <a:pt x="0" y="493374"/>
                    </a:cubicBezTo>
                    <a:lnTo>
                      <a:pt x="0" y="98698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2248" tIns="82248" rIns="82248" bIns="82248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kern="1200" dirty="0">
                    <a:latin typeface="Montserrat" panose="00000500000000000000" pitchFamily="2" charset="0"/>
                  </a:rPr>
                  <a:t>Subdirección Académica</a:t>
                </a:r>
                <a:endParaRPr lang="es-ES" sz="1600" kern="1200" dirty="0"/>
              </a:p>
            </p:txBody>
          </p:sp>
          <p:sp>
            <p:nvSpPr>
              <p:cNvPr id="6" name="Forma libre 7">
                <a:extLst>
                  <a:ext uri="{FF2B5EF4-FFF2-40B4-BE49-F238E27FC236}">
                    <a16:creationId xmlns:a16="http://schemas.microsoft.com/office/drawing/2014/main" id="{4C1ECEF0-9639-4E77-A45E-0CDAC602F7F0}"/>
                  </a:ext>
                </a:extLst>
              </p:cNvPr>
              <p:cNvSpPr/>
              <p:nvPr/>
            </p:nvSpPr>
            <p:spPr>
              <a:xfrm>
                <a:off x="1861207" y="1019778"/>
                <a:ext cx="4636889" cy="434166"/>
              </a:xfrm>
              <a:custGeom>
                <a:avLst/>
                <a:gdLst>
                  <a:gd name="connsiteX0" fmla="*/ 0 w 5471824"/>
                  <a:gd name="connsiteY0" fmla="*/ 0 h 1292186"/>
                  <a:gd name="connsiteX1" fmla="*/ 5471824 w 5471824"/>
                  <a:gd name="connsiteY1" fmla="*/ 0 h 1292186"/>
                  <a:gd name="connsiteX2" fmla="*/ 5471824 w 5471824"/>
                  <a:gd name="connsiteY2" fmla="*/ 1292186 h 1292186"/>
                  <a:gd name="connsiteX3" fmla="*/ 0 w 5471824"/>
                  <a:gd name="connsiteY3" fmla="*/ 1292186 h 1292186"/>
                  <a:gd name="connsiteX4" fmla="*/ 0 w 5471824"/>
                  <a:gd name="connsiteY4" fmla="*/ 0 h 1292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1824" h="1292186">
                    <a:moveTo>
                      <a:pt x="0" y="0"/>
                    </a:moveTo>
                    <a:lnTo>
                      <a:pt x="5471824" y="0"/>
                    </a:lnTo>
                    <a:lnTo>
                      <a:pt x="5471824" y="1292186"/>
                    </a:lnTo>
                    <a:lnTo>
                      <a:pt x="0" y="1292186"/>
                    </a:lnTo>
                    <a:lnTo>
                      <a:pt x="0" y="0"/>
                    </a:lnTo>
                    <a:close/>
                  </a:path>
                </a:pathLst>
              </a:custGeom>
              <a:ln w="28575">
                <a:solidFill>
                  <a:srgbClr val="FFC000"/>
                </a:solidFill>
              </a:ln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kern="1200" dirty="0">
                    <a:latin typeface="Montserrat" panose="00000500000000000000" pitchFamily="2" charset="0"/>
                  </a:rPr>
                  <a:t>Analiza encuestas.</a:t>
                </a:r>
                <a:endParaRPr lang="es-ES" sz="1600" kern="1200" dirty="0"/>
              </a:p>
            </p:txBody>
          </p:sp>
          <p:sp>
            <p:nvSpPr>
              <p:cNvPr id="8" name="Forma libre 9">
                <a:extLst>
                  <a:ext uri="{FF2B5EF4-FFF2-40B4-BE49-F238E27FC236}">
                    <a16:creationId xmlns:a16="http://schemas.microsoft.com/office/drawing/2014/main" id="{9172ED1A-560B-484B-BD74-529F9BE5E7D0}"/>
                  </a:ext>
                </a:extLst>
              </p:cNvPr>
              <p:cNvSpPr/>
              <p:nvPr/>
            </p:nvSpPr>
            <p:spPr>
              <a:xfrm>
                <a:off x="1570550" y="1737461"/>
                <a:ext cx="1656000" cy="433205"/>
              </a:xfrm>
              <a:custGeom>
                <a:avLst/>
                <a:gdLst>
                  <a:gd name="connsiteX0" fmla="*/ 0 w 1475996"/>
                  <a:gd name="connsiteY0" fmla="*/ 118176 h 708915"/>
                  <a:gd name="connsiteX1" fmla="*/ 118176 w 1475996"/>
                  <a:gd name="connsiteY1" fmla="*/ 0 h 708915"/>
                  <a:gd name="connsiteX2" fmla="*/ 1357820 w 1475996"/>
                  <a:gd name="connsiteY2" fmla="*/ 0 h 708915"/>
                  <a:gd name="connsiteX3" fmla="*/ 1475996 w 1475996"/>
                  <a:gd name="connsiteY3" fmla="*/ 118176 h 708915"/>
                  <a:gd name="connsiteX4" fmla="*/ 1475996 w 1475996"/>
                  <a:gd name="connsiteY4" fmla="*/ 590739 h 708915"/>
                  <a:gd name="connsiteX5" fmla="*/ 1357820 w 1475996"/>
                  <a:gd name="connsiteY5" fmla="*/ 708915 h 708915"/>
                  <a:gd name="connsiteX6" fmla="*/ 118176 w 1475996"/>
                  <a:gd name="connsiteY6" fmla="*/ 708915 h 708915"/>
                  <a:gd name="connsiteX7" fmla="*/ 0 w 1475996"/>
                  <a:gd name="connsiteY7" fmla="*/ 590739 h 708915"/>
                  <a:gd name="connsiteX8" fmla="*/ 0 w 1475996"/>
                  <a:gd name="connsiteY8" fmla="*/ 118176 h 708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5996" h="708915">
                    <a:moveTo>
                      <a:pt x="0" y="118176"/>
                    </a:moveTo>
                    <a:cubicBezTo>
                      <a:pt x="0" y="52909"/>
                      <a:pt x="52909" y="0"/>
                      <a:pt x="118176" y="0"/>
                    </a:cubicBezTo>
                    <a:lnTo>
                      <a:pt x="1357820" y="0"/>
                    </a:lnTo>
                    <a:cubicBezTo>
                      <a:pt x="1423087" y="0"/>
                      <a:pt x="1475996" y="52909"/>
                      <a:pt x="1475996" y="118176"/>
                    </a:cubicBezTo>
                    <a:lnTo>
                      <a:pt x="1475996" y="590739"/>
                    </a:lnTo>
                    <a:cubicBezTo>
                      <a:pt x="1475996" y="656006"/>
                      <a:pt x="1423087" y="708915"/>
                      <a:pt x="1357820" y="708915"/>
                    </a:cubicBezTo>
                    <a:lnTo>
                      <a:pt x="118176" y="708915"/>
                    </a:lnTo>
                    <a:cubicBezTo>
                      <a:pt x="52909" y="708915"/>
                      <a:pt x="0" y="656006"/>
                      <a:pt x="0" y="590739"/>
                    </a:cubicBezTo>
                    <a:lnTo>
                      <a:pt x="0" y="118176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727682"/>
                  <a:satOff val="-41964"/>
                  <a:lumOff val="4314"/>
                  <a:alphaOff val="0"/>
                </a:schemeClr>
              </a:fillRef>
              <a:effectRef idx="0">
                <a:schemeClr val="accent2">
                  <a:hueOff val="-727682"/>
                  <a:satOff val="-41964"/>
                  <a:lumOff val="431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7953" tIns="87953" rIns="87953" bIns="87953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sz="1600" kern="1200" dirty="0">
                    <a:latin typeface="Montserrat" panose="00000500000000000000" pitchFamily="2" charset="0"/>
                  </a:rPr>
                  <a:t>Consejo Regional SCEO/A </a:t>
                </a:r>
                <a:endParaRPr lang="es-ES" sz="1600" kern="1200" dirty="0"/>
              </a:p>
            </p:txBody>
          </p:sp>
          <p:sp>
            <p:nvSpPr>
              <p:cNvPr id="9" name="Forma libre 10">
                <a:extLst>
                  <a:ext uri="{FF2B5EF4-FFF2-40B4-BE49-F238E27FC236}">
                    <a16:creationId xmlns:a16="http://schemas.microsoft.com/office/drawing/2014/main" id="{F8C36DD1-CFD0-4379-97EF-2107BEA33513}"/>
                  </a:ext>
                </a:extLst>
              </p:cNvPr>
              <p:cNvSpPr/>
              <p:nvPr/>
            </p:nvSpPr>
            <p:spPr>
              <a:xfrm>
                <a:off x="3304585" y="1746648"/>
                <a:ext cx="3478324" cy="411947"/>
              </a:xfrm>
              <a:custGeom>
                <a:avLst/>
                <a:gdLst>
                  <a:gd name="connsiteX0" fmla="*/ 0 w 4183144"/>
                  <a:gd name="connsiteY0" fmla="*/ 0 h 927581"/>
                  <a:gd name="connsiteX1" fmla="*/ 4183144 w 4183144"/>
                  <a:gd name="connsiteY1" fmla="*/ 0 h 927581"/>
                  <a:gd name="connsiteX2" fmla="*/ 4183144 w 4183144"/>
                  <a:gd name="connsiteY2" fmla="*/ 927581 h 927581"/>
                  <a:gd name="connsiteX3" fmla="*/ 0 w 4183144"/>
                  <a:gd name="connsiteY3" fmla="*/ 927581 h 927581"/>
                  <a:gd name="connsiteX4" fmla="*/ 0 w 4183144"/>
                  <a:gd name="connsiteY4" fmla="*/ 0 h 927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83144" h="927581">
                    <a:moveTo>
                      <a:pt x="0" y="0"/>
                    </a:moveTo>
                    <a:lnTo>
                      <a:pt x="4183144" y="0"/>
                    </a:lnTo>
                    <a:lnTo>
                      <a:pt x="4183144" y="927581"/>
                    </a:lnTo>
                    <a:lnTo>
                      <a:pt x="0" y="927581"/>
                    </a:lnTo>
                    <a:lnTo>
                      <a:pt x="0" y="0"/>
                    </a:lnTo>
                    <a:close/>
                  </a:path>
                </a:pathLst>
              </a:custGeom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R</a:t>
                </a:r>
                <a:r>
                  <a:rPr lang="es-ES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evisa,</a:t>
                </a:r>
                <a:r>
                  <a:rPr lang="es-ES" sz="1600" kern="12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 integra y envía </a:t>
                </a:r>
                <a:r>
                  <a:rPr lang="es-ES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encuestas.</a:t>
                </a:r>
                <a:endParaRPr lang="es-MX" sz="1600" dirty="0">
                  <a:solidFill>
                    <a:schemeClr val="tx1"/>
                  </a:solidFill>
                  <a:latin typeface="Montserrat" panose="00000500000000000000" pitchFamily="2" charset="0"/>
                </a:endParaRPr>
              </a:p>
            </p:txBody>
          </p:sp>
          <p:sp>
            <p:nvSpPr>
              <p:cNvPr id="10" name="Forma libre 11">
                <a:extLst>
                  <a:ext uri="{FF2B5EF4-FFF2-40B4-BE49-F238E27FC236}">
                    <a16:creationId xmlns:a16="http://schemas.microsoft.com/office/drawing/2014/main" id="{BBD28F77-51BE-463B-A559-67A771422AB7}"/>
                  </a:ext>
                </a:extLst>
              </p:cNvPr>
              <p:cNvSpPr/>
              <p:nvPr/>
            </p:nvSpPr>
            <p:spPr>
              <a:xfrm>
                <a:off x="2798086" y="2381612"/>
                <a:ext cx="1374164" cy="481564"/>
              </a:xfrm>
              <a:custGeom>
                <a:avLst/>
                <a:gdLst>
                  <a:gd name="connsiteX0" fmla="*/ 0 w 1924322"/>
                  <a:gd name="connsiteY0" fmla="*/ 191313 h 1147650"/>
                  <a:gd name="connsiteX1" fmla="*/ 191313 w 1924322"/>
                  <a:gd name="connsiteY1" fmla="*/ 0 h 1147650"/>
                  <a:gd name="connsiteX2" fmla="*/ 1733009 w 1924322"/>
                  <a:gd name="connsiteY2" fmla="*/ 0 h 1147650"/>
                  <a:gd name="connsiteX3" fmla="*/ 1924322 w 1924322"/>
                  <a:gd name="connsiteY3" fmla="*/ 191313 h 1147650"/>
                  <a:gd name="connsiteX4" fmla="*/ 1924322 w 1924322"/>
                  <a:gd name="connsiteY4" fmla="*/ 956337 h 1147650"/>
                  <a:gd name="connsiteX5" fmla="*/ 1733009 w 1924322"/>
                  <a:gd name="connsiteY5" fmla="*/ 1147650 h 1147650"/>
                  <a:gd name="connsiteX6" fmla="*/ 191313 w 1924322"/>
                  <a:gd name="connsiteY6" fmla="*/ 1147650 h 1147650"/>
                  <a:gd name="connsiteX7" fmla="*/ 0 w 1924322"/>
                  <a:gd name="connsiteY7" fmla="*/ 956337 h 1147650"/>
                  <a:gd name="connsiteX8" fmla="*/ 0 w 1924322"/>
                  <a:gd name="connsiteY8" fmla="*/ 191313 h 11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24322" h="1147650">
                    <a:moveTo>
                      <a:pt x="0" y="191313"/>
                    </a:moveTo>
                    <a:cubicBezTo>
                      <a:pt x="0" y="85654"/>
                      <a:pt x="85654" y="0"/>
                      <a:pt x="191313" y="0"/>
                    </a:cubicBezTo>
                    <a:lnTo>
                      <a:pt x="1733009" y="0"/>
                    </a:lnTo>
                    <a:cubicBezTo>
                      <a:pt x="1838668" y="0"/>
                      <a:pt x="1924322" y="85654"/>
                      <a:pt x="1924322" y="191313"/>
                    </a:cubicBezTo>
                    <a:lnTo>
                      <a:pt x="1924322" y="956337"/>
                    </a:lnTo>
                    <a:cubicBezTo>
                      <a:pt x="1924322" y="1061996"/>
                      <a:pt x="1838668" y="1147650"/>
                      <a:pt x="1733009" y="1147650"/>
                    </a:cubicBezTo>
                    <a:lnTo>
                      <a:pt x="191313" y="1147650"/>
                    </a:lnTo>
                    <a:cubicBezTo>
                      <a:pt x="85654" y="1147650"/>
                      <a:pt x="0" y="1061996"/>
                      <a:pt x="0" y="956337"/>
                    </a:cubicBezTo>
                    <a:lnTo>
                      <a:pt x="0" y="191313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455363"/>
                  <a:satOff val="-83928"/>
                  <a:lumOff val="8628"/>
                  <a:alphaOff val="0"/>
                </a:schemeClr>
              </a:fillRef>
              <a:effectRef idx="0">
                <a:schemeClr val="accent2">
                  <a:hueOff val="-1455363"/>
                  <a:satOff val="-83928"/>
                  <a:lumOff val="862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564" tIns="105564" rIns="105564" bIns="105564" numCol="1" spcCol="1270" anchor="ctr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dirty="0">
                    <a:solidFill>
                      <a:schemeClr val="bg1"/>
                    </a:solidFill>
                    <a:latin typeface="Montserrat" panose="00000500000000000000" pitchFamily="2" charset="0"/>
                  </a:rPr>
                  <a:t>Plantel </a:t>
                </a:r>
                <a:endParaRPr lang="es-ES" sz="16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orma libre 7">
                <a:extLst>
                  <a:ext uri="{FF2B5EF4-FFF2-40B4-BE49-F238E27FC236}">
                    <a16:creationId xmlns:a16="http://schemas.microsoft.com/office/drawing/2014/main" id="{6218374C-301C-4346-9C16-54D27AF34CDE}"/>
                  </a:ext>
                </a:extLst>
              </p:cNvPr>
              <p:cNvSpPr/>
              <p:nvPr/>
            </p:nvSpPr>
            <p:spPr>
              <a:xfrm>
                <a:off x="4264753" y="2445869"/>
                <a:ext cx="3260575" cy="411947"/>
              </a:xfrm>
              <a:custGeom>
                <a:avLst/>
                <a:gdLst>
                  <a:gd name="connsiteX0" fmla="*/ 0 w 5471824"/>
                  <a:gd name="connsiteY0" fmla="*/ 0 h 1292186"/>
                  <a:gd name="connsiteX1" fmla="*/ 5471824 w 5471824"/>
                  <a:gd name="connsiteY1" fmla="*/ 0 h 1292186"/>
                  <a:gd name="connsiteX2" fmla="*/ 5471824 w 5471824"/>
                  <a:gd name="connsiteY2" fmla="*/ 1292186 h 1292186"/>
                  <a:gd name="connsiteX3" fmla="*/ 0 w 5471824"/>
                  <a:gd name="connsiteY3" fmla="*/ 1292186 h 1292186"/>
                  <a:gd name="connsiteX4" fmla="*/ 0 w 5471824"/>
                  <a:gd name="connsiteY4" fmla="*/ 0 h 1292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1824" h="1292186">
                    <a:moveTo>
                      <a:pt x="0" y="0"/>
                    </a:moveTo>
                    <a:lnTo>
                      <a:pt x="5471824" y="0"/>
                    </a:lnTo>
                    <a:lnTo>
                      <a:pt x="5471824" y="1292186"/>
                    </a:lnTo>
                    <a:lnTo>
                      <a:pt x="0" y="1292186"/>
                    </a:lnTo>
                    <a:lnTo>
                      <a:pt x="0" y="0"/>
                    </a:lnTo>
                    <a:close/>
                  </a:path>
                </a:pathLst>
              </a:cu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lvl="1" algn="just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s-MX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R</a:t>
                </a:r>
                <a:r>
                  <a:rPr lang="es-ES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evisa,</a:t>
                </a:r>
                <a:r>
                  <a:rPr lang="es-ES" sz="1600" kern="12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 integra y envía </a:t>
                </a:r>
                <a:r>
                  <a:rPr lang="es-ES" sz="1600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encuestas.</a:t>
                </a:r>
                <a:endParaRPr lang="es-MX" sz="1600" dirty="0">
                  <a:solidFill>
                    <a:schemeClr val="tx1"/>
                  </a:solidFill>
                  <a:latin typeface="Montserrat" panose="00000500000000000000" pitchFamily="2" charset="0"/>
                </a:endParaRPr>
              </a:p>
            </p:txBody>
          </p:sp>
        </p:grpSp>
        <p:sp>
          <p:nvSpPr>
            <p:cNvPr id="20" name="Forma libre 11">
              <a:extLst>
                <a:ext uri="{FF2B5EF4-FFF2-40B4-BE49-F238E27FC236}">
                  <a16:creationId xmlns:a16="http://schemas.microsoft.com/office/drawing/2014/main" id="{095B43D2-9AA5-4AE9-A21A-435517812466}"/>
                </a:ext>
              </a:extLst>
            </p:cNvPr>
            <p:cNvSpPr/>
            <p:nvPr/>
          </p:nvSpPr>
          <p:spPr>
            <a:xfrm>
              <a:off x="3902499" y="3222691"/>
              <a:ext cx="1374164" cy="434166"/>
            </a:xfrm>
            <a:custGeom>
              <a:avLst/>
              <a:gdLst>
                <a:gd name="connsiteX0" fmla="*/ 0 w 1924322"/>
                <a:gd name="connsiteY0" fmla="*/ 191313 h 1147650"/>
                <a:gd name="connsiteX1" fmla="*/ 191313 w 1924322"/>
                <a:gd name="connsiteY1" fmla="*/ 0 h 1147650"/>
                <a:gd name="connsiteX2" fmla="*/ 1733009 w 1924322"/>
                <a:gd name="connsiteY2" fmla="*/ 0 h 1147650"/>
                <a:gd name="connsiteX3" fmla="*/ 1924322 w 1924322"/>
                <a:gd name="connsiteY3" fmla="*/ 191313 h 1147650"/>
                <a:gd name="connsiteX4" fmla="*/ 1924322 w 1924322"/>
                <a:gd name="connsiteY4" fmla="*/ 956337 h 1147650"/>
                <a:gd name="connsiteX5" fmla="*/ 1733009 w 1924322"/>
                <a:gd name="connsiteY5" fmla="*/ 1147650 h 1147650"/>
                <a:gd name="connsiteX6" fmla="*/ 191313 w 1924322"/>
                <a:gd name="connsiteY6" fmla="*/ 1147650 h 1147650"/>
                <a:gd name="connsiteX7" fmla="*/ 0 w 1924322"/>
                <a:gd name="connsiteY7" fmla="*/ 956337 h 1147650"/>
                <a:gd name="connsiteX8" fmla="*/ 0 w 1924322"/>
                <a:gd name="connsiteY8" fmla="*/ 191313 h 11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24322" h="1147650">
                  <a:moveTo>
                    <a:pt x="0" y="191313"/>
                  </a:moveTo>
                  <a:cubicBezTo>
                    <a:pt x="0" y="85654"/>
                    <a:pt x="85654" y="0"/>
                    <a:pt x="191313" y="0"/>
                  </a:cubicBezTo>
                  <a:lnTo>
                    <a:pt x="1733009" y="0"/>
                  </a:lnTo>
                  <a:cubicBezTo>
                    <a:pt x="1838668" y="0"/>
                    <a:pt x="1924322" y="85654"/>
                    <a:pt x="1924322" y="191313"/>
                  </a:cubicBezTo>
                  <a:lnTo>
                    <a:pt x="1924322" y="956337"/>
                  </a:lnTo>
                  <a:cubicBezTo>
                    <a:pt x="1924322" y="1061996"/>
                    <a:pt x="1838668" y="1147650"/>
                    <a:pt x="1733009" y="1147650"/>
                  </a:cubicBezTo>
                  <a:lnTo>
                    <a:pt x="191313" y="1147650"/>
                  </a:lnTo>
                  <a:cubicBezTo>
                    <a:pt x="85654" y="1147650"/>
                    <a:pt x="0" y="1061996"/>
                    <a:pt x="0" y="956337"/>
                  </a:cubicBezTo>
                  <a:lnTo>
                    <a:pt x="0" y="191313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564" tIns="105564" rIns="105564" bIns="105564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dirty="0">
                  <a:solidFill>
                    <a:schemeClr val="bg1"/>
                  </a:solidFill>
                  <a:latin typeface="Montserrat" panose="00000500000000000000" pitchFamily="2" charset="0"/>
                </a:rPr>
                <a:t>Empresa </a:t>
              </a:r>
              <a:endParaRPr lang="es-ES" sz="16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2" name="Forma libre 7">
              <a:extLst>
                <a:ext uri="{FF2B5EF4-FFF2-40B4-BE49-F238E27FC236}">
                  <a16:creationId xmlns:a16="http://schemas.microsoft.com/office/drawing/2014/main" id="{F912A7EF-3432-4330-8842-BA5963A732CF}"/>
                </a:ext>
              </a:extLst>
            </p:cNvPr>
            <p:cNvSpPr/>
            <p:nvPr/>
          </p:nvSpPr>
          <p:spPr>
            <a:xfrm>
              <a:off x="5370145" y="3267366"/>
              <a:ext cx="2448000" cy="369008"/>
            </a:xfrm>
            <a:custGeom>
              <a:avLst/>
              <a:gdLst>
                <a:gd name="connsiteX0" fmla="*/ 0 w 5471824"/>
                <a:gd name="connsiteY0" fmla="*/ 0 h 1292186"/>
                <a:gd name="connsiteX1" fmla="*/ 5471824 w 5471824"/>
                <a:gd name="connsiteY1" fmla="*/ 0 h 1292186"/>
                <a:gd name="connsiteX2" fmla="*/ 5471824 w 5471824"/>
                <a:gd name="connsiteY2" fmla="*/ 1292186 h 1292186"/>
                <a:gd name="connsiteX3" fmla="*/ 0 w 5471824"/>
                <a:gd name="connsiteY3" fmla="*/ 1292186 h 1292186"/>
                <a:gd name="connsiteX4" fmla="*/ 0 w 5471824"/>
                <a:gd name="connsiteY4" fmla="*/ 0 h 1292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1824" h="1292186">
                  <a:moveTo>
                    <a:pt x="0" y="0"/>
                  </a:moveTo>
                  <a:lnTo>
                    <a:pt x="5471824" y="0"/>
                  </a:lnTo>
                  <a:lnTo>
                    <a:pt x="5471824" y="1292186"/>
                  </a:lnTo>
                  <a:lnTo>
                    <a:pt x="0" y="1292186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1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s-MX" sz="16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Envía encuesta requisitada. </a:t>
              </a:r>
            </a:p>
          </p:txBody>
        </p:sp>
      </p:grpSp>
      <p:sp>
        <p:nvSpPr>
          <p:cNvPr id="2" name="Flecha doblada hacia arriba 5">
            <a:extLst>
              <a:ext uri="{FF2B5EF4-FFF2-40B4-BE49-F238E27FC236}">
                <a16:creationId xmlns:a16="http://schemas.microsoft.com/office/drawing/2014/main" id="{1BBFA753-C61B-4796-878B-E30FD3C4B946}"/>
              </a:ext>
            </a:extLst>
          </p:cNvPr>
          <p:cNvSpPr/>
          <p:nvPr/>
        </p:nvSpPr>
        <p:spPr>
          <a:xfrm flipH="1">
            <a:off x="2034655" y="3637975"/>
            <a:ext cx="948434" cy="84468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s-MX" sz="1600" dirty="0"/>
          </a:p>
        </p:txBody>
      </p:sp>
      <p:sp>
        <p:nvSpPr>
          <p:cNvPr id="12" name="Flecha doblada hacia arriba 5">
            <a:extLst>
              <a:ext uri="{FF2B5EF4-FFF2-40B4-BE49-F238E27FC236}">
                <a16:creationId xmlns:a16="http://schemas.microsoft.com/office/drawing/2014/main" id="{4DB876EA-4A24-4268-971A-37A97048DFED}"/>
              </a:ext>
            </a:extLst>
          </p:cNvPr>
          <p:cNvSpPr/>
          <p:nvPr/>
        </p:nvSpPr>
        <p:spPr>
          <a:xfrm flipH="1">
            <a:off x="3449596" y="5088965"/>
            <a:ext cx="948434" cy="84468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s-MX" sz="16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0DDC576-433C-4173-AAF6-0478B671C3FD}"/>
              </a:ext>
            </a:extLst>
          </p:cNvPr>
          <p:cNvSpPr txBox="1"/>
          <p:nvPr/>
        </p:nvSpPr>
        <p:spPr>
          <a:xfrm>
            <a:off x="154056" y="6473275"/>
            <a:ext cx="8130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Nota: Esta logística debe realizarse para cada especialidad ocupacional.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16504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 9">
            <a:extLst>
              <a:ext uri="{FF2B5EF4-FFF2-40B4-BE49-F238E27FC236}">
                <a16:creationId xmlns:a16="http://schemas.microsoft.com/office/drawing/2014/main" id="{2CF996C4-A5BE-4C9E-AD74-73B0CB5C7005}"/>
              </a:ext>
            </a:extLst>
          </p:cNvPr>
          <p:cNvSpPr/>
          <p:nvPr/>
        </p:nvSpPr>
        <p:spPr>
          <a:xfrm>
            <a:off x="299806" y="3858617"/>
            <a:ext cx="879313" cy="550027"/>
          </a:xfrm>
          <a:custGeom>
            <a:avLst/>
            <a:gdLst>
              <a:gd name="connsiteX0" fmla="*/ 0 w 1475996"/>
              <a:gd name="connsiteY0" fmla="*/ 118176 h 708915"/>
              <a:gd name="connsiteX1" fmla="*/ 118176 w 1475996"/>
              <a:gd name="connsiteY1" fmla="*/ 0 h 708915"/>
              <a:gd name="connsiteX2" fmla="*/ 1357820 w 1475996"/>
              <a:gd name="connsiteY2" fmla="*/ 0 h 708915"/>
              <a:gd name="connsiteX3" fmla="*/ 1475996 w 1475996"/>
              <a:gd name="connsiteY3" fmla="*/ 118176 h 708915"/>
              <a:gd name="connsiteX4" fmla="*/ 1475996 w 1475996"/>
              <a:gd name="connsiteY4" fmla="*/ 590739 h 708915"/>
              <a:gd name="connsiteX5" fmla="*/ 1357820 w 1475996"/>
              <a:gd name="connsiteY5" fmla="*/ 708915 h 708915"/>
              <a:gd name="connsiteX6" fmla="*/ 118176 w 1475996"/>
              <a:gd name="connsiteY6" fmla="*/ 708915 h 708915"/>
              <a:gd name="connsiteX7" fmla="*/ 0 w 1475996"/>
              <a:gd name="connsiteY7" fmla="*/ 590739 h 708915"/>
              <a:gd name="connsiteX8" fmla="*/ 0 w 1475996"/>
              <a:gd name="connsiteY8" fmla="*/ 118176 h 70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5996" h="708915">
                <a:moveTo>
                  <a:pt x="0" y="118176"/>
                </a:moveTo>
                <a:cubicBezTo>
                  <a:pt x="0" y="52909"/>
                  <a:pt x="52909" y="0"/>
                  <a:pt x="118176" y="0"/>
                </a:cubicBezTo>
                <a:lnTo>
                  <a:pt x="1357820" y="0"/>
                </a:lnTo>
                <a:cubicBezTo>
                  <a:pt x="1423087" y="0"/>
                  <a:pt x="1475996" y="52909"/>
                  <a:pt x="1475996" y="118176"/>
                </a:cubicBezTo>
                <a:lnTo>
                  <a:pt x="1475996" y="590739"/>
                </a:lnTo>
                <a:cubicBezTo>
                  <a:pt x="1475996" y="656006"/>
                  <a:pt x="1423087" y="708915"/>
                  <a:pt x="1357820" y="708915"/>
                </a:cubicBezTo>
                <a:lnTo>
                  <a:pt x="118176" y="708915"/>
                </a:lnTo>
                <a:cubicBezTo>
                  <a:pt x="52909" y="708915"/>
                  <a:pt x="0" y="656006"/>
                  <a:pt x="0" y="590739"/>
                </a:cubicBezTo>
                <a:lnTo>
                  <a:pt x="0" y="11817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27682"/>
              <a:satOff val="-41964"/>
              <a:lumOff val="4314"/>
              <a:alphaOff val="0"/>
            </a:schemeClr>
          </a:fillRef>
          <a:effectRef idx="0">
            <a:schemeClr val="accent2">
              <a:hueOff val="-727682"/>
              <a:satOff val="-41964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53" tIns="87953" rIns="87953" bIns="8795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</a:pPr>
            <a:r>
              <a:rPr lang="es-MX" sz="1400" kern="1200" dirty="0">
                <a:latin typeface="Montserrat" panose="00000500000000000000" pitchFamily="2" charset="0"/>
              </a:rPr>
              <a:t>SCEO/A </a:t>
            </a:r>
            <a:endParaRPr lang="es-ES" sz="1400" kern="1200" dirty="0"/>
          </a:p>
        </p:txBody>
      </p:sp>
      <p:sp>
        <p:nvSpPr>
          <p:cNvPr id="5" name="Forma libre 11">
            <a:extLst>
              <a:ext uri="{FF2B5EF4-FFF2-40B4-BE49-F238E27FC236}">
                <a16:creationId xmlns:a16="http://schemas.microsoft.com/office/drawing/2014/main" id="{6B6B4AA8-46BD-4FD1-97F0-957506300084}"/>
              </a:ext>
            </a:extLst>
          </p:cNvPr>
          <p:cNvSpPr/>
          <p:nvPr/>
        </p:nvSpPr>
        <p:spPr>
          <a:xfrm>
            <a:off x="299806" y="5135103"/>
            <a:ext cx="879313" cy="550027"/>
          </a:xfrm>
          <a:custGeom>
            <a:avLst/>
            <a:gdLst>
              <a:gd name="connsiteX0" fmla="*/ 0 w 1924322"/>
              <a:gd name="connsiteY0" fmla="*/ 191313 h 1147650"/>
              <a:gd name="connsiteX1" fmla="*/ 191313 w 1924322"/>
              <a:gd name="connsiteY1" fmla="*/ 0 h 1147650"/>
              <a:gd name="connsiteX2" fmla="*/ 1733009 w 1924322"/>
              <a:gd name="connsiteY2" fmla="*/ 0 h 1147650"/>
              <a:gd name="connsiteX3" fmla="*/ 1924322 w 1924322"/>
              <a:gd name="connsiteY3" fmla="*/ 191313 h 1147650"/>
              <a:gd name="connsiteX4" fmla="*/ 1924322 w 1924322"/>
              <a:gd name="connsiteY4" fmla="*/ 956337 h 1147650"/>
              <a:gd name="connsiteX5" fmla="*/ 1733009 w 1924322"/>
              <a:gd name="connsiteY5" fmla="*/ 1147650 h 1147650"/>
              <a:gd name="connsiteX6" fmla="*/ 191313 w 1924322"/>
              <a:gd name="connsiteY6" fmla="*/ 1147650 h 1147650"/>
              <a:gd name="connsiteX7" fmla="*/ 0 w 1924322"/>
              <a:gd name="connsiteY7" fmla="*/ 956337 h 1147650"/>
              <a:gd name="connsiteX8" fmla="*/ 0 w 1924322"/>
              <a:gd name="connsiteY8" fmla="*/ 191313 h 11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4322" h="1147650">
                <a:moveTo>
                  <a:pt x="0" y="191313"/>
                </a:moveTo>
                <a:cubicBezTo>
                  <a:pt x="0" y="85654"/>
                  <a:pt x="85654" y="0"/>
                  <a:pt x="191313" y="0"/>
                </a:cubicBezTo>
                <a:lnTo>
                  <a:pt x="1733009" y="0"/>
                </a:lnTo>
                <a:cubicBezTo>
                  <a:pt x="1838668" y="0"/>
                  <a:pt x="1924322" y="85654"/>
                  <a:pt x="1924322" y="191313"/>
                </a:cubicBezTo>
                <a:lnTo>
                  <a:pt x="1924322" y="956337"/>
                </a:lnTo>
                <a:cubicBezTo>
                  <a:pt x="1924322" y="1061996"/>
                  <a:pt x="1838668" y="1147650"/>
                  <a:pt x="1733009" y="1147650"/>
                </a:cubicBezTo>
                <a:lnTo>
                  <a:pt x="191313" y="1147650"/>
                </a:lnTo>
                <a:cubicBezTo>
                  <a:pt x="85654" y="1147650"/>
                  <a:pt x="0" y="1061996"/>
                  <a:pt x="0" y="956337"/>
                </a:cubicBezTo>
                <a:lnTo>
                  <a:pt x="0" y="19131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Plantel </a:t>
            </a:r>
            <a:endParaRPr lang="es-ES" sz="1600" kern="1200" dirty="0">
              <a:solidFill>
                <a:schemeClr val="bg1"/>
              </a:solidFill>
            </a:endParaRPr>
          </a:p>
        </p:txBody>
      </p:sp>
      <p:sp>
        <p:nvSpPr>
          <p:cNvPr id="7" name="Forma libre 11">
            <a:extLst>
              <a:ext uri="{FF2B5EF4-FFF2-40B4-BE49-F238E27FC236}">
                <a16:creationId xmlns:a16="http://schemas.microsoft.com/office/drawing/2014/main" id="{437B1DF8-89F2-4DB2-BC4F-F8726AB2421A}"/>
              </a:ext>
            </a:extLst>
          </p:cNvPr>
          <p:cNvSpPr/>
          <p:nvPr/>
        </p:nvSpPr>
        <p:spPr>
          <a:xfrm>
            <a:off x="299806" y="6132624"/>
            <a:ext cx="869429" cy="550027"/>
          </a:xfrm>
          <a:custGeom>
            <a:avLst/>
            <a:gdLst>
              <a:gd name="connsiteX0" fmla="*/ 0 w 1924322"/>
              <a:gd name="connsiteY0" fmla="*/ 191313 h 1147650"/>
              <a:gd name="connsiteX1" fmla="*/ 191313 w 1924322"/>
              <a:gd name="connsiteY1" fmla="*/ 0 h 1147650"/>
              <a:gd name="connsiteX2" fmla="*/ 1733009 w 1924322"/>
              <a:gd name="connsiteY2" fmla="*/ 0 h 1147650"/>
              <a:gd name="connsiteX3" fmla="*/ 1924322 w 1924322"/>
              <a:gd name="connsiteY3" fmla="*/ 191313 h 1147650"/>
              <a:gd name="connsiteX4" fmla="*/ 1924322 w 1924322"/>
              <a:gd name="connsiteY4" fmla="*/ 956337 h 1147650"/>
              <a:gd name="connsiteX5" fmla="*/ 1733009 w 1924322"/>
              <a:gd name="connsiteY5" fmla="*/ 1147650 h 1147650"/>
              <a:gd name="connsiteX6" fmla="*/ 191313 w 1924322"/>
              <a:gd name="connsiteY6" fmla="*/ 1147650 h 1147650"/>
              <a:gd name="connsiteX7" fmla="*/ 0 w 1924322"/>
              <a:gd name="connsiteY7" fmla="*/ 956337 h 1147650"/>
              <a:gd name="connsiteX8" fmla="*/ 0 w 1924322"/>
              <a:gd name="connsiteY8" fmla="*/ 191313 h 11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4322" h="1147650">
                <a:moveTo>
                  <a:pt x="0" y="191313"/>
                </a:moveTo>
                <a:cubicBezTo>
                  <a:pt x="0" y="85654"/>
                  <a:pt x="85654" y="0"/>
                  <a:pt x="191313" y="0"/>
                </a:cubicBezTo>
                <a:lnTo>
                  <a:pt x="1733009" y="0"/>
                </a:lnTo>
                <a:cubicBezTo>
                  <a:pt x="1838668" y="0"/>
                  <a:pt x="1924322" y="85654"/>
                  <a:pt x="1924322" y="191313"/>
                </a:cubicBezTo>
                <a:lnTo>
                  <a:pt x="1924322" y="956337"/>
                </a:lnTo>
                <a:cubicBezTo>
                  <a:pt x="1924322" y="1061996"/>
                  <a:pt x="1838668" y="1147650"/>
                  <a:pt x="1733009" y="1147650"/>
                </a:cubicBezTo>
                <a:lnTo>
                  <a:pt x="191313" y="1147650"/>
                </a:lnTo>
                <a:cubicBezTo>
                  <a:pt x="85654" y="1147650"/>
                  <a:pt x="0" y="1061996"/>
                  <a:pt x="0" y="956337"/>
                </a:cubicBezTo>
                <a:lnTo>
                  <a:pt x="0" y="191313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dirty="0">
                <a:solidFill>
                  <a:schemeClr val="bg1"/>
                </a:solidFill>
                <a:latin typeface="Montserrat" panose="00000500000000000000" pitchFamily="2" charset="0"/>
              </a:rPr>
              <a:t>Empresa </a:t>
            </a:r>
            <a:endParaRPr lang="es-ES" sz="1400" kern="1200" dirty="0">
              <a:solidFill>
                <a:schemeClr val="bg1"/>
              </a:solidFill>
            </a:endParaRPr>
          </a:p>
        </p:txBody>
      </p:sp>
      <p:sp>
        <p:nvSpPr>
          <p:cNvPr id="13" name="4 Rectángulo">
            <a:extLst>
              <a:ext uri="{FF2B5EF4-FFF2-40B4-BE49-F238E27FC236}">
                <a16:creationId xmlns:a16="http://schemas.microsoft.com/office/drawing/2014/main" id="{9E7A366A-EB32-4657-9451-50BBE4EEC135}"/>
              </a:ext>
            </a:extLst>
          </p:cNvPr>
          <p:cNvSpPr/>
          <p:nvPr/>
        </p:nvSpPr>
        <p:spPr>
          <a:xfrm>
            <a:off x="1389581" y="4917528"/>
            <a:ext cx="3023018" cy="9851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just"/>
            <a:r>
              <a:rPr lang="es-MX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JVySP</a:t>
            </a: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: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Recibe de la SCEO/A las encuestas 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Envía encuesta a empresa</a:t>
            </a:r>
          </a:p>
        </p:txBody>
      </p:sp>
      <p:sp>
        <p:nvSpPr>
          <p:cNvPr id="15" name="4 Rectángulo">
            <a:extLst>
              <a:ext uri="{FF2B5EF4-FFF2-40B4-BE49-F238E27FC236}">
                <a16:creationId xmlns:a16="http://schemas.microsoft.com/office/drawing/2014/main" id="{34633CB1-72C8-4C86-8AF7-04014603E77B}"/>
              </a:ext>
            </a:extLst>
          </p:cNvPr>
          <p:cNvSpPr/>
          <p:nvPr/>
        </p:nvSpPr>
        <p:spPr>
          <a:xfrm>
            <a:off x="4572000" y="4917528"/>
            <a:ext cx="4208157" cy="11438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 err="1">
                <a:solidFill>
                  <a:schemeClr val="bg1"/>
                </a:solidFill>
                <a:latin typeface="Montserrat" panose="00000500000000000000" pitchFamily="2" charset="0"/>
              </a:rPr>
              <a:t>JVySP</a:t>
            </a: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: 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Recibe encuestas de la empresa 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JAC: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Analiza e integra las encuestas aplicadas 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Envía integración de encuestas a SCEO/A </a:t>
            </a:r>
          </a:p>
        </p:txBody>
      </p:sp>
      <p:sp>
        <p:nvSpPr>
          <p:cNvPr id="24" name="4 Rectángulo">
            <a:extLst>
              <a:ext uri="{FF2B5EF4-FFF2-40B4-BE49-F238E27FC236}">
                <a16:creationId xmlns:a16="http://schemas.microsoft.com/office/drawing/2014/main" id="{E00FE565-022A-4B35-9571-D0EE75A20121}"/>
              </a:ext>
            </a:extLst>
          </p:cNvPr>
          <p:cNvSpPr/>
          <p:nvPr/>
        </p:nvSpPr>
        <p:spPr>
          <a:xfrm>
            <a:off x="1389581" y="6138062"/>
            <a:ext cx="3023018" cy="5445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Recibe del plantel la encuesta </a:t>
            </a:r>
          </a:p>
        </p:txBody>
      </p:sp>
      <p:sp>
        <p:nvSpPr>
          <p:cNvPr id="26" name="4 Rectángulo">
            <a:extLst>
              <a:ext uri="{FF2B5EF4-FFF2-40B4-BE49-F238E27FC236}">
                <a16:creationId xmlns:a16="http://schemas.microsoft.com/office/drawing/2014/main" id="{39B204E5-5F81-4549-9F1F-8E6AE23D561D}"/>
              </a:ext>
            </a:extLst>
          </p:cNvPr>
          <p:cNvSpPr/>
          <p:nvPr/>
        </p:nvSpPr>
        <p:spPr>
          <a:xfrm>
            <a:off x="4572000" y="6132624"/>
            <a:ext cx="4208157" cy="5445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Envía encuesta a plantel</a:t>
            </a:r>
          </a:p>
        </p:txBody>
      </p:sp>
      <p:sp>
        <p:nvSpPr>
          <p:cNvPr id="30" name="4 Rectángulo">
            <a:extLst>
              <a:ext uri="{FF2B5EF4-FFF2-40B4-BE49-F238E27FC236}">
                <a16:creationId xmlns:a16="http://schemas.microsoft.com/office/drawing/2014/main" id="{52CC8D5A-2DCF-4EB6-959A-D0B04EE551FE}"/>
              </a:ext>
            </a:extLst>
          </p:cNvPr>
          <p:cNvSpPr/>
          <p:nvPr/>
        </p:nvSpPr>
        <p:spPr>
          <a:xfrm>
            <a:off x="1374591" y="3696994"/>
            <a:ext cx="3023018" cy="86525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just"/>
            <a:r>
              <a:rPr lang="es-ES" sz="1600" dirty="0">
                <a:latin typeface="Montserrat"/>
              </a:rPr>
              <a:t>SCEO/A:</a:t>
            </a:r>
            <a:endParaRPr lang="es-MX" sz="16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Recibe de la SA las encuestas 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Envía encuesta a plantel</a:t>
            </a:r>
          </a:p>
        </p:txBody>
      </p:sp>
      <p:sp>
        <p:nvSpPr>
          <p:cNvPr id="32" name="Forma libre 9">
            <a:extLst>
              <a:ext uri="{FF2B5EF4-FFF2-40B4-BE49-F238E27FC236}">
                <a16:creationId xmlns:a16="http://schemas.microsoft.com/office/drawing/2014/main" id="{1982A5C7-0C4C-40B6-9596-FEA8884D9477}"/>
              </a:ext>
            </a:extLst>
          </p:cNvPr>
          <p:cNvSpPr/>
          <p:nvPr/>
        </p:nvSpPr>
        <p:spPr>
          <a:xfrm>
            <a:off x="179884" y="1853624"/>
            <a:ext cx="1109272" cy="550027"/>
          </a:xfrm>
          <a:custGeom>
            <a:avLst/>
            <a:gdLst>
              <a:gd name="connsiteX0" fmla="*/ 0 w 1475996"/>
              <a:gd name="connsiteY0" fmla="*/ 118176 h 708915"/>
              <a:gd name="connsiteX1" fmla="*/ 118176 w 1475996"/>
              <a:gd name="connsiteY1" fmla="*/ 0 h 708915"/>
              <a:gd name="connsiteX2" fmla="*/ 1357820 w 1475996"/>
              <a:gd name="connsiteY2" fmla="*/ 0 h 708915"/>
              <a:gd name="connsiteX3" fmla="*/ 1475996 w 1475996"/>
              <a:gd name="connsiteY3" fmla="*/ 118176 h 708915"/>
              <a:gd name="connsiteX4" fmla="*/ 1475996 w 1475996"/>
              <a:gd name="connsiteY4" fmla="*/ 590739 h 708915"/>
              <a:gd name="connsiteX5" fmla="*/ 1357820 w 1475996"/>
              <a:gd name="connsiteY5" fmla="*/ 708915 h 708915"/>
              <a:gd name="connsiteX6" fmla="*/ 118176 w 1475996"/>
              <a:gd name="connsiteY6" fmla="*/ 708915 h 708915"/>
              <a:gd name="connsiteX7" fmla="*/ 0 w 1475996"/>
              <a:gd name="connsiteY7" fmla="*/ 590739 h 708915"/>
              <a:gd name="connsiteX8" fmla="*/ 0 w 1475996"/>
              <a:gd name="connsiteY8" fmla="*/ 118176 h 70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5996" h="708915">
                <a:moveTo>
                  <a:pt x="0" y="118176"/>
                </a:moveTo>
                <a:cubicBezTo>
                  <a:pt x="0" y="52909"/>
                  <a:pt x="52909" y="0"/>
                  <a:pt x="118176" y="0"/>
                </a:cubicBezTo>
                <a:lnTo>
                  <a:pt x="1357820" y="0"/>
                </a:lnTo>
                <a:cubicBezTo>
                  <a:pt x="1423087" y="0"/>
                  <a:pt x="1475996" y="52909"/>
                  <a:pt x="1475996" y="118176"/>
                </a:cubicBezTo>
                <a:lnTo>
                  <a:pt x="1475996" y="590739"/>
                </a:lnTo>
                <a:cubicBezTo>
                  <a:pt x="1475996" y="656006"/>
                  <a:pt x="1423087" y="708915"/>
                  <a:pt x="1357820" y="708915"/>
                </a:cubicBezTo>
                <a:lnTo>
                  <a:pt x="118176" y="708915"/>
                </a:lnTo>
                <a:cubicBezTo>
                  <a:pt x="52909" y="708915"/>
                  <a:pt x="0" y="656006"/>
                  <a:pt x="0" y="590739"/>
                </a:cubicBezTo>
                <a:lnTo>
                  <a:pt x="0" y="11817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27682"/>
              <a:satOff val="-41964"/>
              <a:lumOff val="4314"/>
              <a:alphaOff val="0"/>
            </a:schemeClr>
          </a:fillRef>
          <a:effectRef idx="0">
            <a:schemeClr val="accent2">
              <a:hueOff val="-727682"/>
              <a:satOff val="-41964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53" tIns="87953" rIns="87953" bIns="8795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</a:pPr>
            <a:r>
              <a:rPr lang="es-MX" sz="1600" kern="1200" dirty="0">
                <a:latin typeface="Montserrat" panose="00000500000000000000" pitchFamily="2" charset="0"/>
              </a:rPr>
              <a:t>Consejo Regional</a:t>
            </a:r>
          </a:p>
        </p:txBody>
      </p:sp>
      <p:sp>
        <p:nvSpPr>
          <p:cNvPr id="34" name="4 Rectángulo">
            <a:extLst>
              <a:ext uri="{FF2B5EF4-FFF2-40B4-BE49-F238E27FC236}">
                <a16:creationId xmlns:a16="http://schemas.microsoft.com/office/drawing/2014/main" id="{D31C679A-26F0-4B2D-BCF1-1EB3F11EAB25}"/>
              </a:ext>
            </a:extLst>
          </p:cNvPr>
          <p:cNvSpPr/>
          <p:nvPr/>
        </p:nvSpPr>
        <p:spPr>
          <a:xfrm>
            <a:off x="4582539" y="3122873"/>
            <a:ext cx="4187077" cy="17413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just"/>
            <a:r>
              <a:rPr lang="es-ES" sz="1600" dirty="0">
                <a:latin typeface="Montserrat"/>
              </a:rPr>
              <a:t>SCEO/A: </a:t>
            </a:r>
          </a:p>
          <a:p>
            <a:pPr algn="just"/>
            <a:r>
              <a:rPr lang="es-ES" sz="1600" dirty="0">
                <a:latin typeface="Montserrat"/>
              </a:rPr>
              <a:t>Recibe integración de encuestas por plantel</a:t>
            </a:r>
          </a:p>
          <a:p>
            <a:pPr algn="just"/>
            <a:r>
              <a:rPr lang="es-ES" sz="1600" dirty="0">
                <a:latin typeface="Montserrat"/>
              </a:rPr>
              <a:t>Envía integración de encuesta  por entidad</a:t>
            </a:r>
          </a:p>
          <a:p>
            <a:pPr algn="just"/>
            <a:r>
              <a:rPr lang="es-ES" sz="1600" dirty="0">
                <a:latin typeface="Montserrat"/>
              </a:rPr>
              <a:t>AATA:</a:t>
            </a:r>
            <a:endParaRPr lang="es-MX" sz="16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defTabSz="577850"/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Analiza la integración de encuesta por plantel</a:t>
            </a:r>
          </a:p>
          <a:p>
            <a:pPr defTabSz="577850"/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Integra encuestas por entidad</a:t>
            </a:r>
          </a:p>
        </p:txBody>
      </p:sp>
      <p:sp>
        <p:nvSpPr>
          <p:cNvPr id="36" name="4 Rectángulo">
            <a:extLst>
              <a:ext uri="{FF2B5EF4-FFF2-40B4-BE49-F238E27FC236}">
                <a16:creationId xmlns:a16="http://schemas.microsoft.com/office/drawing/2014/main" id="{AFF42A5A-07D0-4840-82D3-71FC6E6D7766}"/>
              </a:ext>
            </a:extLst>
          </p:cNvPr>
          <p:cNvSpPr/>
          <p:nvPr/>
        </p:nvSpPr>
        <p:spPr>
          <a:xfrm>
            <a:off x="1374591" y="1782417"/>
            <a:ext cx="3002541" cy="73680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just"/>
            <a:r>
              <a:rPr lang="es-ES" sz="1600" dirty="0">
                <a:latin typeface="Montserrat"/>
              </a:rPr>
              <a:t>Presidente Consejo Regional:</a:t>
            </a:r>
            <a:endParaRPr lang="es-MX" sz="16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Recibe de la SA las encuestas </a:t>
            </a:r>
          </a:p>
        </p:txBody>
      </p:sp>
      <p:sp>
        <p:nvSpPr>
          <p:cNvPr id="38" name="4 Rectángulo">
            <a:extLst>
              <a:ext uri="{FF2B5EF4-FFF2-40B4-BE49-F238E27FC236}">
                <a16:creationId xmlns:a16="http://schemas.microsoft.com/office/drawing/2014/main" id="{6DEFBFA2-1BD2-4488-985B-06639EDCCF45}"/>
              </a:ext>
            </a:extLst>
          </p:cNvPr>
          <p:cNvSpPr/>
          <p:nvPr/>
        </p:nvSpPr>
        <p:spPr>
          <a:xfrm>
            <a:off x="4582538" y="1318979"/>
            <a:ext cx="4187077" cy="161931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just"/>
            <a:r>
              <a:rPr lang="es-ES" sz="1600" dirty="0">
                <a:latin typeface="Montserrat"/>
              </a:rPr>
              <a:t>Presidente Consejo Regional: </a:t>
            </a:r>
          </a:p>
          <a:p>
            <a:pPr algn="just"/>
            <a:r>
              <a:rPr lang="es-ES" sz="1600" dirty="0">
                <a:latin typeface="Montserrat"/>
              </a:rPr>
              <a:t>Recibe integración de encuestas por entidad</a:t>
            </a:r>
          </a:p>
          <a:p>
            <a:pPr algn="just"/>
            <a:r>
              <a:rPr lang="es-ES" sz="1600" dirty="0">
                <a:latin typeface="Montserrat"/>
              </a:rPr>
              <a:t>Envía integración de encuesta  por región</a:t>
            </a:r>
          </a:p>
          <a:p>
            <a:pPr algn="just"/>
            <a:r>
              <a:rPr lang="es-ES" sz="1600" dirty="0">
                <a:latin typeface="Montserrat"/>
              </a:rPr>
              <a:t>AATA:</a:t>
            </a:r>
            <a:endParaRPr lang="es-MX" sz="16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Analiza la integración de encuesta por entidad</a:t>
            </a:r>
          </a:p>
          <a:p>
            <a:pPr defTabSz="577850">
              <a:lnSpc>
                <a:spcPct val="90000"/>
              </a:lnSpc>
              <a:spcBef>
                <a:spcPct val="0"/>
              </a:spcBef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Integra encuestas por región</a:t>
            </a:r>
          </a:p>
        </p:txBody>
      </p:sp>
      <p:sp>
        <p:nvSpPr>
          <p:cNvPr id="42" name="5 CuadroTexto">
            <a:extLst>
              <a:ext uri="{FF2B5EF4-FFF2-40B4-BE49-F238E27FC236}">
                <a16:creationId xmlns:a16="http://schemas.microsoft.com/office/drawing/2014/main" id="{D998E960-7B29-48E2-975E-EE6D75DC47A5}"/>
              </a:ext>
            </a:extLst>
          </p:cNvPr>
          <p:cNvSpPr txBox="1"/>
          <p:nvPr/>
        </p:nvSpPr>
        <p:spPr>
          <a:xfrm>
            <a:off x="226956" y="226801"/>
            <a:ext cx="27494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Logística General</a:t>
            </a:r>
          </a:p>
          <a:p>
            <a:r>
              <a:rPr lang="es-MX" sz="2000" b="1" dirty="0">
                <a:solidFill>
                  <a:srgbClr val="9F2241"/>
                </a:solidFill>
                <a:latin typeface="Montserrat"/>
              </a:rPr>
              <a:t>Actores institucionales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E4371925-D870-4DCB-8D3A-248E57853C56}"/>
              </a:ext>
            </a:extLst>
          </p:cNvPr>
          <p:cNvSpPr txBox="1"/>
          <p:nvPr/>
        </p:nvSpPr>
        <p:spPr>
          <a:xfrm>
            <a:off x="1627430" y="989216"/>
            <a:ext cx="2135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9F2241"/>
                </a:solidFill>
                <a:latin typeface="Montserrat"/>
              </a:rPr>
              <a:t>E</a:t>
            </a:r>
            <a:r>
              <a:rPr lang="es-MX" sz="1800" b="1" dirty="0">
                <a:solidFill>
                  <a:srgbClr val="9F2241"/>
                </a:solidFill>
                <a:latin typeface="Montserrat"/>
              </a:rPr>
              <a:t>ncuesta por aplicar</a:t>
            </a:r>
            <a:endParaRPr lang="es-MX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F3434C5E-CDEA-43B2-841C-D69E797DC09C}"/>
              </a:ext>
            </a:extLst>
          </p:cNvPr>
          <p:cNvSpPr txBox="1"/>
          <p:nvPr/>
        </p:nvSpPr>
        <p:spPr>
          <a:xfrm>
            <a:off x="5301351" y="857358"/>
            <a:ext cx="2749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9F2241"/>
                </a:solidFill>
                <a:latin typeface="Montserrat"/>
              </a:rPr>
              <a:t>I</a:t>
            </a:r>
            <a:r>
              <a:rPr lang="es-MX" sz="1800" b="1" dirty="0">
                <a:solidFill>
                  <a:srgbClr val="9F2241"/>
                </a:solidFill>
                <a:latin typeface="Montserrat"/>
              </a:rPr>
              <a:t>ntegración de encuestas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914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rma libre 11">
            <a:extLst>
              <a:ext uri="{FF2B5EF4-FFF2-40B4-BE49-F238E27FC236}">
                <a16:creationId xmlns:a16="http://schemas.microsoft.com/office/drawing/2014/main" id="{BB5B83CF-0719-483E-BB86-13AB113CE786}"/>
              </a:ext>
            </a:extLst>
          </p:cNvPr>
          <p:cNvSpPr/>
          <p:nvPr/>
        </p:nvSpPr>
        <p:spPr>
          <a:xfrm>
            <a:off x="389198" y="1913206"/>
            <a:ext cx="1572768" cy="831881"/>
          </a:xfrm>
          <a:custGeom>
            <a:avLst/>
            <a:gdLst>
              <a:gd name="connsiteX0" fmla="*/ 0 w 1924322"/>
              <a:gd name="connsiteY0" fmla="*/ 191313 h 1147650"/>
              <a:gd name="connsiteX1" fmla="*/ 191313 w 1924322"/>
              <a:gd name="connsiteY1" fmla="*/ 0 h 1147650"/>
              <a:gd name="connsiteX2" fmla="*/ 1733009 w 1924322"/>
              <a:gd name="connsiteY2" fmla="*/ 0 h 1147650"/>
              <a:gd name="connsiteX3" fmla="*/ 1924322 w 1924322"/>
              <a:gd name="connsiteY3" fmla="*/ 191313 h 1147650"/>
              <a:gd name="connsiteX4" fmla="*/ 1924322 w 1924322"/>
              <a:gd name="connsiteY4" fmla="*/ 956337 h 1147650"/>
              <a:gd name="connsiteX5" fmla="*/ 1733009 w 1924322"/>
              <a:gd name="connsiteY5" fmla="*/ 1147650 h 1147650"/>
              <a:gd name="connsiteX6" fmla="*/ 191313 w 1924322"/>
              <a:gd name="connsiteY6" fmla="*/ 1147650 h 1147650"/>
              <a:gd name="connsiteX7" fmla="*/ 0 w 1924322"/>
              <a:gd name="connsiteY7" fmla="*/ 956337 h 1147650"/>
              <a:gd name="connsiteX8" fmla="*/ 0 w 1924322"/>
              <a:gd name="connsiteY8" fmla="*/ 191313 h 11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4322" h="1147650">
                <a:moveTo>
                  <a:pt x="0" y="191313"/>
                </a:moveTo>
                <a:cubicBezTo>
                  <a:pt x="0" y="85654"/>
                  <a:pt x="85654" y="0"/>
                  <a:pt x="191313" y="0"/>
                </a:cubicBezTo>
                <a:lnTo>
                  <a:pt x="1733009" y="0"/>
                </a:lnTo>
                <a:cubicBezTo>
                  <a:pt x="1838668" y="0"/>
                  <a:pt x="1924322" y="85654"/>
                  <a:pt x="1924322" y="191313"/>
                </a:cubicBezTo>
                <a:lnTo>
                  <a:pt x="1924322" y="956337"/>
                </a:lnTo>
                <a:cubicBezTo>
                  <a:pt x="1924322" y="1061996"/>
                  <a:pt x="1838668" y="1147650"/>
                  <a:pt x="1733009" y="1147650"/>
                </a:cubicBezTo>
                <a:lnTo>
                  <a:pt x="191313" y="1147650"/>
                </a:lnTo>
                <a:cubicBezTo>
                  <a:pt x="85654" y="1147650"/>
                  <a:pt x="0" y="1061996"/>
                  <a:pt x="0" y="956337"/>
                </a:cubicBezTo>
                <a:lnTo>
                  <a:pt x="0" y="19131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Plantel </a:t>
            </a:r>
            <a:endParaRPr lang="es-ES" sz="1600" kern="1200" dirty="0">
              <a:solidFill>
                <a:schemeClr val="bg1"/>
              </a:solidFill>
            </a:endParaRPr>
          </a:p>
        </p:txBody>
      </p:sp>
      <p:sp>
        <p:nvSpPr>
          <p:cNvPr id="17" name="Forma libre 7">
            <a:extLst>
              <a:ext uri="{FF2B5EF4-FFF2-40B4-BE49-F238E27FC236}">
                <a16:creationId xmlns:a16="http://schemas.microsoft.com/office/drawing/2014/main" id="{696CF920-A561-4A91-AF72-6A59F0B36010}"/>
              </a:ext>
            </a:extLst>
          </p:cNvPr>
          <p:cNvSpPr/>
          <p:nvPr/>
        </p:nvSpPr>
        <p:spPr>
          <a:xfrm>
            <a:off x="2291832" y="976602"/>
            <a:ext cx="6462969" cy="1266026"/>
          </a:xfrm>
          <a:custGeom>
            <a:avLst/>
            <a:gdLst>
              <a:gd name="connsiteX0" fmla="*/ 0 w 5471824"/>
              <a:gd name="connsiteY0" fmla="*/ 0 h 1292186"/>
              <a:gd name="connsiteX1" fmla="*/ 5471824 w 5471824"/>
              <a:gd name="connsiteY1" fmla="*/ 0 h 1292186"/>
              <a:gd name="connsiteX2" fmla="*/ 5471824 w 5471824"/>
              <a:gd name="connsiteY2" fmla="*/ 1292186 h 1292186"/>
              <a:gd name="connsiteX3" fmla="*/ 0 w 5471824"/>
              <a:gd name="connsiteY3" fmla="*/ 1292186 h 1292186"/>
              <a:gd name="connsiteX4" fmla="*/ 0 w 5471824"/>
              <a:gd name="connsiteY4" fmla="*/ 0 h 1292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1824" h="1292186">
                <a:moveTo>
                  <a:pt x="0" y="0"/>
                </a:moveTo>
                <a:lnTo>
                  <a:pt x="5471824" y="0"/>
                </a:lnTo>
                <a:lnTo>
                  <a:pt x="5471824" y="1292186"/>
                </a:lnTo>
                <a:lnTo>
                  <a:pt x="0" y="1292186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1" algn="just" defTabSz="622300">
              <a:spcBef>
                <a:spcPct val="0"/>
              </a:spcBef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Funciones:</a:t>
            </a:r>
          </a:p>
          <a:p>
            <a:pPr marL="90488" lvl="1" indent="-90488" algn="just" defTabSz="6223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Sensibiliza sobre el servicio de la DGCFT y su vinculación con el Sector Productivo </a:t>
            </a:r>
          </a:p>
          <a:p>
            <a:pPr marL="90488" lvl="1" indent="-90488" algn="just" defTabSz="6223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Orientar o acompañar </a:t>
            </a:r>
          </a:p>
          <a:p>
            <a:pPr marL="90488" lvl="1" indent="-90488" algn="just" defTabSz="6223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Revisar </a:t>
            </a:r>
          </a:p>
        </p:txBody>
      </p:sp>
      <p:sp>
        <p:nvSpPr>
          <p:cNvPr id="8" name="Forma libre 11">
            <a:extLst>
              <a:ext uri="{FF2B5EF4-FFF2-40B4-BE49-F238E27FC236}">
                <a16:creationId xmlns:a16="http://schemas.microsoft.com/office/drawing/2014/main" id="{EB48F470-C196-4C4C-9582-57FF1BBA22CE}"/>
              </a:ext>
            </a:extLst>
          </p:cNvPr>
          <p:cNvSpPr/>
          <p:nvPr/>
        </p:nvSpPr>
        <p:spPr>
          <a:xfrm>
            <a:off x="389198" y="5103237"/>
            <a:ext cx="1572768" cy="750002"/>
          </a:xfrm>
          <a:custGeom>
            <a:avLst/>
            <a:gdLst>
              <a:gd name="connsiteX0" fmla="*/ 0 w 1924322"/>
              <a:gd name="connsiteY0" fmla="*/ 191313 h 1147650"/>
              <a:gd name="connsiteX1" fmla="*/ 191313 w 1924322"/>
              <a:gd name="connsiteY1" fmla="*/ 0 h 1147650"/>
              <a:gd name="connsiteX2" fmla="*/ 1733009 w 1924322"/>
              <a:gd name="connsiteY2" fmla="*/ 0 h 1147650"/>
              <a:gd name="connsiteX3" fmla="*/ 1924322 w 1924322"/>
              <a:gd name="connsiteY3" fmla="*/ 191313 h 1147650"/>
              <a:gd name="connsiteX4" fmla="*/ 1924322 w 1924322"/>
              <a:gd name="connsiteY4" fmla="*/ 956337 h 1147650"/>
              <a:gd name="connsiteX5" fmla="*/ 1733009 w 1924322"/>
              <a:gd name="connsiteY5" fmla="*/ 1147650 h 1147650"/>
              <a:gd name="connsiteX6" fmla="*/ 191313 w 1924322"/>
              <a:gd name="connsiteY6" fmla="*/ 1147650 h 1147650"/>
              <a:gd name="connsiteX7" fmla="*/ 0 w 1924322"/>
              <a:gd name="connsiteY7" fmla="*/ 956337 h 1147650"/>
              <a:gd name="connsiteX8" fmla="*/ 0 w 1924322"/>
              <a:gd name="connsiteY8" fmla="*/ 191313 h 11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4322" h="1147650">
                <a:moveTo>
                  <a:pt x="0" y="191313"/>
                </a:moveTo>
                <a:cubicBezTo>
                  <a:pt x="0" y="85654"/>
                  <a:pt x="85654" y="0"/>
                  <a:pt x="191313" y="0"/>
                </a:cubicBezTo>
                <a:lnTo>
                  <a:pt x="1733009" y="0"/>
                </a:lnTo>
                <a:cubicBezTo>
                  <a:pt x="1838668" y="0"/>
                  <a:pt x="1924322" y="85654"/>
                  <a:pt x="1924322" y="191313"/>
                </a:cubicBezTo>
                <a:lnTo>
                  <a:pt x="1924322" y="956337"/>
                </a:lnTo>
                <a:cubicBezTo>
                  <a:pt x="1924322" y="1061996"/>
                  <a:pt x="1838668" y="1147650"/>
                  <a:pt x="1733009" y="1147650"/>
                </a:cubicBezTo>
                <a:lnTo>
                  <a:pt x="191313" y="1147650"/>
                </a:lnTo>
                <a:cubicBezTo>
                  <a:pt x="85654" y="1147650"/>
                  <a:pt x="0" y="1061996"/>
                  <a:pt x="0" y="956337"/>
                </a:cubicBezTo>
                <a:lnTo>
                  <a:pt x="0" y="191313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564" tIns="105564" rIns="105564" bIns="105564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dirty="0">
                <a:solidFill>
                  <a:schemeClr val="bg1"/>
                </a:solidFill>
                <a:latin typeface="Montserrat" panose="00000500000000000000" pitchFamily="2" charset="0"/>
              </a:rPr>
              <a:t>Empresa </a:t>
            </a:r>
            <a:endParaRPr lang="es-ES" sz="1600" kern="1200" dirty="0">
              <a:solidFill>
                <a:schemeClr val="bg1"/>
              </a:solidFill>
            </a:endParaRPr>
          </a:p>
        </p:txBody>
      </p:sp>
      <p:sp>
        <p:nvSpPr>
          <p:cNvPr id="10" name="Forma libre 7">
            <a:extLst>
              <a:ext uri="{FF2B5EF4-FFF2-40B4-BE49-F238E27FC236}">
                <a16:creationId xmlns:a16="http://schemas.microsoft.com/office/drawing/2014/main" id="{2A191E6D-058E-48CE-AA6F-77DE5615F15E}"/>
              </a:ext>
            </a:extLst>
          </p:cNvPr>
          <p:cNvSpPr/>
          <p:nvPr/>
        </p:nvSpPr>
        <p:spPr>
          <a:xfrm>
            <a:off x="2291832" y="4608672"/>
            <a:ext cx="6462970" cy="2073663"/>
          </a:xfrm>
          <a:custGeom>
            <a:avLst/>
            <a:gdLst>
              <a:gd name="connsiteX0" fmla="*/ 0 w 5471824"/>
              <a:gd name="connsiteY0" fmla="*/ 0 h 1292186"/>
              <a:gd name="connsiteX1" fmla="*/ 5471824 w 5471824"/>
              <a:gd name="connsiteY1" fmla="*/ 0 h 1292186"/>
              <a:gd name="connsiteX2" fmla="*/ 5471824 w 5471824"/>
              <a:gd name="connsiteY2" fmla="*/ 1292186 h 1292186"/>
              <a:gd name="connsiteX3" fmla="*/ 0 w 5471824"/>
              <a:gd name="connsiteY3" fmla="*/ 1292186 h 1292186"/>
              <a:gd name="connsiteX4" fmla="*/ 0 w 5471824"/>
              <a:gd name="connsiteY4" fmla="*/ 0 h 1292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1824" h="1292186">
                <a:moveTo>
                  <a:pt x="0" y="0"/>
                </a:moveTo>
                <a:lnTo>
                  <a:pt x="5471824" y="0"/>
                </a:lnTo>
                <a:lnTo>
                  <a:pt x="5471824" y="1292186"/>
                </a:lnTo>
                <a:lnTo>
                  <a:pt x="0" y="1292186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F</a:t>
            </a: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unciones: 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Define funciones/puestos laborales afines a la especialidad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Define competencias laborales por puesto laboral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latin typeface="Montserrat" panose="00000500000000000000" pitchFamily="2" charset="0"/>
              </a:rPr>
              <a:t>Requisita la encuesta por especialidad</a:t>
            </a:r>
          </a:p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s-ES" sz="1600" dirty="0">
              <a:solidFill>
                <a:schemeClr val="tx1"/>
              </a:solidFill>
              <a:latin typeface="Montserrat" panose="00000500000000000000" pitchFamily="2" charset="0"/>
            </a:endParaRPr>
          </a:p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Requisito:</a:t>
            </a:r>
          </a:p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En las respuestas técnicas tiene que estar la opinión de quien ocupa el puesto operativo afín a la especialidad ocupacional.</a:t>
            </a:r>
            <a:endParaRPr lang="es-MX" sz="1600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2" name="5 CuadroTexto">
            <a:extLst>
              <a:ext uri="{FF2B5EF4-FFF2-40B4-BE49-F238E27FC236}">
                <a16:creationId xmlns:a16="http://schemas.microsoft.com/office/drawing/2014/main" id="{583056AF-DE73-4EAE-9F1D-BBA343143D3F}"/>
              </a:ext>
            </a:extLst>
          </p:cNvPr>
          <p:cNvSpPr txBox="1"/>
          <p:nvPr/>
        </p:nvSpPr>
        <p:spPr>
          <a:xfrm>
            <a:off x="258984" y="380027"/>
            <a:ext cx="5047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Aplicación de la Encuesta a Distancia</a:t>
            </a:r>
          </a:p>
        </p:txBody>
      </p:sp>
      <p:sp>
        <p:nvSpPr>
          <p:cNvPr id="19" name="Flecha: arriba y abajo 18">
            <a:extLst>
              <a:ext uri="{FF2B5EF4-FFF2-40B4-BE49-F238E27FC236}">
                <a16:creationId xmlns:a16="http://schemas.microsoft.com/office/drawing/2014/main" id="{D412BC2E-E9EC-4784-B59D-8990C9BCAACF}"/>
              </a:ext>
            </a:extLst>
          </p:cNvPr>
          <p:cNvSpPr/>
          <p:nvPr/>
        </p:nvSpPr>
        <p:spPr>
          <a:xfrm>
            <a:off x="901439" y="3111433"/>
            <a:ext cx="548286" cy="1625458"/>
          </a:xfrm>
          <a:prstGeom prst="upDownArrow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Forma libre 7">
            <a:extLst>
              <a:ext uri="{FF2B5EF4-FFF2-40B4-BE49-F238E27FC236}">
                <a16:creationId xmlns:a16="http://schemas.microsoft.com/office/drawing/2014/main" id="{43A316D4-7DC2-4A32-828E-E8163EC5C144}"/>
              </a:ext>
            </a:extLst>
          </p:cNvPr>
          <p:cNvSpPr/>
          <p:nvPr/>
        </p:nvSpPr>
        <p:spPr>
          <a:xfrm>
            <a:off x="2291832" y="2336837"/>
            <a:ext cx="6462970" cy="2073663"/>
          </a:xfrm>
          <a:custGeom>
            <a:avLst/>
            <a:gdLst>
              <a:gd name="connsiteX0" fmla="*/ 0 w 5471824"/>
              <a:gd name="connsiteY0" fmla="*/ 0 h 1292186"/>
              <a:gd name="connsiteX1" fmla="*/ 5471824 w 5471824"/>
              <a:gd name="connsiteY1" fmla="*/ 0 h 1292186"/>
              <a:gd name="connsiteX2" fmla="*/ 5471824 w 5471824"/>
              <a:gd name="connsiteY2" fmla="*/ 1292186 h 1292186"/>
              <a:gd name="connsiteX3" fmla="*/ 0 w 5471824"/>
              <a:gd name="connsiteY3" fmla="*/ 1292186 h 1292186"/>
              <a:gd name="connsiteX4" fmla="*/ 0 w 5471824"/>
              <a:gd name="connsiteY4" fmla="*/ 0 h 1292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1824" h="1292186">
                <a:moveTo>
                  <a:pt x="0" y="0"/>
                </a:moveTo>
                <a:lnTo>
                  <a:pt x="5471824" y="0"/>
                </a:lnTo>
                <a:lnTo>
                  <a:pt x="5471824" y="1292186"/>
                </a:lnTo>
                <a:lnTo>
                  <a:pt x="0" y="1292186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600" b="1" dirty="0" err="1">
                <a:solidFill>
                  <a:schemeClr val="tx1"/>
                </a:solidFill>
                <a:latin typeface="Montserrat" panose="00000500000000000000" pitchFamily="2" charset="0"/>
              </a:rPr>
              <a:t>JVySP</a:t>
            </a:r>
            <a:r>
              <a:rPr lang="es-ES" sz="1600" b="1" dirty="0">
                <a:solidFill>
                  <a:schemeClr val="tx1"/>
                </a:solidFill>
                <a:latin typeface="Montserrat" panose="00000500000000000000" pitchFamily="2" charset="0"/>
              </a:rPr>
              <a:t>. </a:t>
            </a: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Responsable de: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Establecer comunicación con la empresa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Coordinar la reunión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Sensibilizar sobre la DGCFT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Recibir encuestas aplicadas</a:t>
            </a:r>
          </a:p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ES" sz="1600" b="1" dirty="0">
                <a:solidFill>
                  <a:schemeClr val="tx1"/>
                </a:solidFill>
                <a:latin typeface="Montserrat" panose="00000500000000000000" pitchFamily="2" charset="0"/>
              </a:rPr>
              <a:t>JAC. </a:t>
            </a: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Responsable de: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Orientar o acompañar técnicamente en la aplicación</a:t>
            </a:r>
          </a:p>
          <a:p>
            <a:pPr marL="90488" lvl="1" indent="-90488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Montserrat" panose="00000500000000000000" pitchFamily="2" charset="0"/>
              </a:rPr>
              <a:t>Revisar técnicamente la información de la encuesta aplicada.</a:t>
            </a:r>
            <a:endParaRPr lang="es-MX" sz="1600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13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8053"/>
            <a:ext cx="9144002" cy="687605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73727" y="1677802"/>
            <a:ext cx="80848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s-MX" sz="2000" b="1" dirty="0">
              <a:solidFill>
                <a:srgbClr val="9F2241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4800" b="1" dirty="0">
                <a:solidFill>
                  <a:srgbClr val="9F2241"/>
                </a:solidFill>
                <a:latin typeface="Montserrat" panose="00000500000000000000" pitchFamily="2" charset="0"/>
              </a:rPr>
              <a:t>¡Muchas Gracias!</a:t>
            </a:r>
          </a:p>
          <a:p>
            <a:pPr algn="ctr"/>
            <a:endParaRPr lang="es-MX" sz="24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s-MX" sz="24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s-MX" sz="2800" b="1" dirty="0">
              <a:solidFill>
                <a:srgbClr val="BC955C"/>
              </a:solidFill>
              <a:latin typeface="Montserrat" panose="00000500000000000000" pitchFamily="2" charset="0"/>
            </a:endParaRPr>
          </a:p>
        </p:txBody>
      </p:sp>
      <p:cxnSp>
        <p:nvCxnSpPr>
          <p:cNvPr id="10" name="Conector recto 9"/>
          <p:cNvCxnSpPr>
            <a:cxnSpLocks/>
          </p:cNvCxnSpPr>
          <p:nvPr/>
        </p:nvCxnSpPr>
        <p:spPr>
          <a:xfrm>
            <a:off x="2173078" y="4311167"/>
            <a:ext cx="4373380" cy="0"/>
          </a:xfrm>
          <a:prstGeom prst="line">
            <a:avLst/>
          </a:prstGeom>
          <a:ln w="28575">
            <a:solidFill>
              <a:srgbClr val="BC95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426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6756</TotalTime>
  <Words>614</Words>
  <Application>Microsoft Office PowerPoint</Application>
  <PresentationFormat>Carta (216 x 279 mm)</PresentationFormat>
  <Paragraphs>97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Rebeca Gonzalez</cp:lastModifiedBy>
  <cp:revision>335</cp:revision>
  <cp:lastPrinted>2020-02-26T17:15:22Z</cp:lastPrinted>
  <dcterms:created xsi:type="dcterms:W3CDTF">2020-01-16T16:27:25Z</dcterms:created>
  <dcterms:modified xsi:type="dcterms:W3CDTF">2020-11-04T03:51:49Z</dcterms:modified>
</cp:coreProperties>
</file>