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56" r:id="rId2"/>
    <p:sldId id="262" r:id="rId3"/>
    <p:sldId id="259" r:id="rId4"/>
    <p:sldId id="269" r:id="rId5"/>
    <p:sldId id="260" r:id="rId6"/>
    <p:sldId id="263" r:id="rId7"/>
    <p:sldId id="265" r:id="rId8"/>
    <p:sldId id="266" r:id="rId9"/>
    <p:sldId id="267" r:id="rId10"/>
    <p:sldId id="268" r:id="rId11"/>
    <p:sldId id="270" r:id="rId12"/>
    <p:sldId id="273" r:id="rId13"/>
    <p:sldId id="275" r:id="rId14"/>
    <p:sldId id="276" r:id="rId15"/>
    <p:sldId id="277" r:id="rId16"/>
    <p:sldId id="272" r:id="rId17"/>
    <p:sldId id="271" r:id="rId18"/>
    <p:sldId id="278" r:id="rId19"/>
    <p:sldId id="261" r:id="rId20"/>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7802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8"/>
    <p:restoredTop sz="94724"/>
  </p:normalViewPr>
  <p:slideViewPr>
    <p:cSldViewPr snapToGrid="0" snapToObjects="1">
      <p:cViewPr varScale="1">
        <p:scale>
          <a:sx n="96" d="100"/>
          <a:sy n="96" d="100"/>
        </p:scale>
        <p:origin x="784" y="1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_trad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2E2775-F1F7-A041-84A8-3D315A01E5AD}" type="datetimeFigureOut">
              <a:rPr lang="es-ES_tradnl" smtClean="0"/>
              <a:t>10/10/24</a:t>
            </a:fld>
            <a:endParaRPr lang="es-ES_trad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_trad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_trad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DF4046-52C1-B242-9036-51DBB2A39658}" type="slidenum">
              <a:rPr lang="es-ES_tradnl" smtClean="0"/>
              <a:t>‹#›</a:t>
            </a:fld>
            <a:endParaRPr lang="es-ES_tradnl"/>
          </a:p>
        </p:txBody>
      </p:sp>
    </p:spTree>
    <p:extLst>
      <p:ext uri="{BB962C8B-B14F-4D97-AF65-F5344CB8AC3E}">
        <p14:creationId xmlns:p14="http://schemas.microsoft.com/office/powerpoint/2010/main" val="37128220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5"/>
          </p:nvPr>
        </p:nvSpPr>
        <p:spPr/>
        <p:txBody>
          <a:bodyPr/>
          <a:lstStyle/>
          <a:p>
            <a:fld id="{EEDF4046-52C1-B242-9036-51DBB2A39658}" type="slidenum">
              <a:rPr lang="es-ES_tradnl" smtClean="0"/>
              <a:t>13</a:t>
            </a:fld>
            <a:endParaRPr lang="es-ES_tradnl"/>
          </a:p>
        </p:txBody>
      </p:sp>
    </p:spTree>
    <p:extLst>
      <p:ext uri="{BB962C8B-B14F-4D97-AF65-F5344CB8AC3E}">
        <p14:creationId xmlns:p14="http://schemas.microsoft.com/office/powerpoint/2010/main" val="41800579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5"/>
          </p:nvPr>
        </p:nvSpPr>
        <p:spPr/>
        <p:txBody>
          <a:bodyPr/>
          <a:lstStyle/>
          <a:p>
            <a:fld id="{EEDF4046-52C1-B242-9036-51DBB2A39658}" type="slidenum">
              <a:rPr lang="es-ES_tradnl" smtClean="0"/>
              <a:t>14</a:t>
            </a:fld>
            <a:endParaRPr lang="es-ES_tradnl"/>
          </a:p>
        </p:txBody>
      </p:sp>
    </p:spTree>
    <p:extLst>
      <p:ext uri="{BB962C8B-B14F-4D97-AF65-F5344CB8AC3E}">
        <p14:creationId xmlns:p14="http://schemas.microsoft.com/office/powerpoint/2010/main" val="7976885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5"/>
          </p:nvPr>
        </p:nvSpPr>
        <p:spPr/>
        <p:txBody>
          <a:bodyPr/>
          <a:lstStyle/>
          <a:p>
            <a:fld id="{EEDF4046-52C1-B242-9036-51DBB2A39658}" type="slidenum">
              <a:rPr lang="es-ES_tradnl" smtClean="0"/>
              <a:t>15</a:t>
            </a:fld>
            <a:endParaRPr lang="es-ES_tradnl"/>
          </a:p>
        </p:txBody>
      </p:sp>
    </p:spTree>
    <p:extLst>
      <p:ext uri="{BB962C8B-B14F-4D97-AF65-F5344CB8AC3E}">
        <p14:creationId xmlns:p14="http://schemas.microsoft.com/office/powerpoint/2010/main" val="39398750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5"/>
          </p:nvPr>
        </p:nvSpPr>
        <p:spPr/>
        <p:txBody>
          <a:bodyPr/>
          <a:lstStyle/>
          <a:p>
            <a:fld id="{EEDF4046-52C1-B242-9036-51DBB2A39658}" type="slidenum">
              <a:rPr lang="es-ES_tradnl" smtClean="0"/>
              <a:t>18</a:t>
            </a:fld>
            <a:endParaRPr lang="es-ES_tradnl"/>
          </a:p>
        </p:txBody>
      </p:sp>
    </p:spTree>
    <p:extLst>
      <p:ext uri="{BB962C8B-B14F-4D97-AF65-F5344CB8AC3E}">
        <p14:creationId xmlns:p14="http://schemas.microsoft.com/office/powerpoint/2010/main" val="21364577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0B533C-13F6-214B-8CDF-8875E1264C1E}"/>
              </a:ext>
            </a:extLst>
          </p:cNvPr>
          <p:cNvSpPr>
            <a:spLocks noGrp="1"/>
          </p:cNvSpPr>
          <p:nvPr>
            <p:ph type="title"/>
          </p:nvPr>
        </p:nvSpPr>
        <p:spPr>
          <a:xfrm>
            <a:off x="838200" y="365125"/>
            <a:ext cx="10515600" cy="1325563"/>
          </a:xfrm>
          <a:prstGeom prst="rect">
            <a:avLst/>
          </a:prstGeom>
        </p:spPr>
        <p:txBody>
          <a:bodyPr/>
          <a:lstStyle/>
          <a:p>
            <a:r>
              <a:rPr lang="es-MX"/>
              <a:t>Haz clic para modificar el estilo de título del patrón</a:t>
            </a:r>
          </a:p>
        </p:txBody>
      </p:sp>
      <p:sp>
        <p:nvSpPr>
          <p:cNvPr id="3" name="Marcador de fecha 2">
            <a:extLst>
              <a:ext uri="{FF2B5EF4-FFF2-40B4-BE49-F238E27FC236}">
                <a16:creationId xmlns:a16="http://schemas.microsoft.com/office/drawing/2014/main" id="{81C8A079-A9DD-D446-AA2B-69C7E216DF8D}"/>
              </a:ext>
            </a:extLst>
          </p:cNvPr>
          <p:cNvSpPr>
            <a:spLocks noGrp="1"/>
          </p:cNvSpPr>
          <p:nvPr>
            <p:ph type="dt" sz="half" idx="10"/>
          </p:nvPr>
        </p:nvSpPr>
        <p:spPr/>
        <p:txBody>
          <a:bodyPr/>
          <a:lstStyle/>
          <a:p>
            <a:fld id="{649D3AE5-1BCF-F440-B2E6-5D65722DACA3}" type="datetimeFigureOut">
              <a:rPr lang="es-MX" smtClean="0"/>
              <a:t>09/10/24</a:t>
            </a:fld>
            <a:endParaRPr lang="es-MX"/>
          </a:p>
        </p:txBody>
      </p:sp>
      <p:sp>
        <p:nvSpPr>
          <p:cNvPr id="4" name="Marcador de pie de página 3">
            <a:extLst>
              <a:ext uri="{FF2B5EF4-FFF2-40B4-BE49-F238E27FC236}">
                <a16:creationId xmlns:a16="http://schemas.microsoft.com/office/drawing/2014/main" id="{761F02EF-E15C-7D4B-A40A-A404CE41E726}"/>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3DCC2B94-79F1-2E4C-AC8D-068AC5E15709}"/>
              </a:ext>
            </a:extLst>
          </p:cNvPr>
          <p:cNvSpPr>
            <a:spLocks noGrp="1"/>
          </p:cNvSpPr>
          <p:nvPr>
            <p:ph type="sldNum" sz="quarter" idx="12"/>
          </p:nvPr>
        </p:nvSpPr>
        <p:spPr/>
        <p:txBody>
          <a:bodyPr/>
          <a:lstStyle/>
          <a:p>
            <a:fld id="{40E182ED-D83A-714A-8929-3ACA2D383C01}" type="slidenum">
              <a:rPr lang="es-MX" smtClean="0"/>
              <a:t>‹#›</a:t>
            </a:fld>
            <a:endParaRPr lang="es-MX"/>
          </a:p>
        </p:txBody>
      </p:sp>
    </p:spTree>
    <p:extLst>
      <p:ext uri="{BB962C8B-B14F-4D97-AF65-F5344CB8AC3E}">
        <p14:creationId xmlns:p14="http://schemas.microsoft.com/office/powerpoint/2010/main" val="538271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3384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ítulo y objetos">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Marcador de fecha 3">
            <a:extLst>
              <a:ext uri="{FF2B5EF4-FFF2-40B4-BE49-F238E27FC236}">
                <a16:creationId xmlns:a16="http://schemas.microsoft.com/office/drawing/2014/main" id="{69963D53-86E4-3449-8A9F-7C1952BB8EEB}"/>
              </a:ext>
            </a:extLst>
          </p:cNvPr>
          <p:cNvSpPr>
            <a:spLocks noGrp="1"/>
          </p:cNvSpPr>
          <p:nvPr>
            <p:ph type="dt" sz="half" idx="10"/>
          </p:nvPr>
        </p:nvSpPr>
        <p:spPr/>
        <p:txBody>
          <a:bodyPr/>
          <a:lstStyle/>
          <a:p>
            <a:fld id="{649D3AE5-1BCF-F440-B2E6-5D65722DACA3}" type="datetimeFigureOut">
              <a:rPr lang="es-MX" smtClean="0"/>
              <a:t>09/10/24</a:t>
            </a:fld>
            <a:endParaRPr lang="es-MX"/>
          </a:p>
        </p:txBody>
      </p:sp>
      <p:sp>
        <p:nvSpPr>
          <p:cNvPr id="5" name="Marcador de pie de página 4">
            <a:extLst>
              <a:ext uri="{FF2B5EF4-FFF2-40B4-BE49-F238E27FC236}">
                <a16:creationId xmlns:a16="http://schemas.microsoft.com/office/drawing/2014/main" id="{A6140E97-7765-7741-B37A-43F8A020FC2F}"/>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1D8D9C87-B7C4-0545-9119-56CC0C07BA18}"/>
              </a:ext>
            </a:extLst>
          </p:cNvPr>
          <p:cNvSpPr>
            <a:spLocks noGrp="1"/>
          </p:cNvSpPr>
          <p:nvPr>
            <p:ph type="sldNum" sz="quarter" idx="12"/>
          </p:nvPr>
        </p:nvSpPr>
        <p:spPr/>
        <p:txBody>
          <a:bodyPr/>
          <a:lstStyle/>
          <a:p>
            <a:fld id="{40E182ED-D83A-714A-8929-3ACA2D383C01}" type="slidenum">
              <a:rPr lang="es-MX" smtClean="0"/>
              <a:t>‹#›</a:t>
            </a:fld>
            <a:endParaRPr lang="es-MX"/>
          </a:p>
        </p:txBody>
      </p:sp>
    </p:spTree>
    <p:extLst>
      <p:ext uri="{BB962C8B-B14F-4D97-AF65-F5344CB8AC3E}">
        <p14:creationId xmlns:p14="http://schemas.microsoft.com/office/powerpoint/2010/main" val="2056611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cabezado de sección">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93858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os objetos">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998880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64048473-27E5-4E41-AF4E-21BFDA181DA6}"/>
              </a:ext>
            </a:extLst>
          </p:cNvPr>
          <p:cNvSpPr>
            <a:spLocks noGrp="1"/>
          </p:cNvSpPr>
          <p:nvPr>
            <p:ph type="body" idx="1"/>
          </p:nvPr>
        </p:nvSpPr>
        <p:spPr>
          <a:xfrm>
            <a:off x="4989775" y="2529852"/>
            <a:ext cx="5201408" cy="1081393"/>
          </a:xfrm>
          <a:prstGeom prst="rect">
            <a:avLst/>
          </a:prstGeom>
        </p:spPr>
        <p:txBody>
          <a:bodyPr vert="horz" lIns="91440" tIns="45720" rIns="91440" bIns="45720" rtlCol="0">
            <a:normAutofit/>
          </a:bodyPr>
          <a:lstStyle/>
          <a:p>
            <a:pPr lvl="0"/>
            <a:r>
              <a:rPr lang="es-MX" dirty="0"/>
              <a:t>Primera línea título</a:t>
            </a:r>
          </a:p>
          <a:p>
            <a:pPr lvl="0"/>
            <a:r>
              <a:rPr lang="es-MX" dirty="0"/>
              <a:t>Segunda línea título</a:t>
            </a:r>
          </a:p>
        </p:txBody>
      </p:sp>
      <p:sp>
        <p:nvSpPr>
          <p:cNvPr id="4" name="Marcador de fecha 3">
            <a:extLst>
              <a:ext uri="{FF2B5EF4-FFF2-40B4-BE49-F238E27FC236}">
                <a16:creationId xmlns:a16="http://schemas.microsoft.com/office/drawing/2014/main" id="{A525A7A5-1EA6-8941-977D-2E4D4948AAC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9D3AE5-1BCF-F440-B2E6-5D65722DACA3}" type="datetimeFigureOut">
              <a:rPr lang="es-MX" smtClean="0"/>
              <a:t>09/10/24</a:t>
            </a:fld>
            <a:endParaRPr lang="es-MX"/>
          </a:p>
        </p:txBody>
      </p:sp>
      <p:sp>
        <p:nvSpPr>
          <p:cNvPr id="5" name="Marcador de pie de página 4">
            <a:extLst>
              <a:ext uri="{FF2B5EF4-FFF2-40B4-BE49-F238E27FC236}">
                <a16:creationId xmlns:a16="http://schemas.microsoft.com/office/drawing/2014/main" id="{5D7298D9-19F6-A543-92E4-24726F72366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A85C90AE-3759-ED46-BF07-4A66872634D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E182ED-D83A-714A-8929-3ACA2D383C01}" type="slidenum">
              <a:rPr lang="es-MX" smtClean="0"/>
              <a:t>‹#›</a:t>
            </a:fld>
            <a:endParaRPr lang="es-MX"/>
          </a:p>
        </p:txBody>
      </p:sp>
    </p:spTree>
    <p:extLst>
      <p:ext uri="{BB962C8B-B14F-4D97-AF65-F5344CB8AC3E}">
        <p14:creationId xmlns:p14="http://schemas.microsoft.com/office/powerpoint/2010/main" val="2799365892"/>
      </p:ext>
    </p:extLst>
  </p:cSld>
  <p:clrMap bg1="lt1" tx1="dk1" bg2="lt2" tx2="dk2" accent1="accent1" accent2="accent2" accent3="accent3" accent4="accent4" accent5="accent5" accent6="accent6" hlink="hlink" folHlink="folHlink"/>
  <p:sldLayoutIdLst>
    <p:sldLayoutId id="2147483653" r:id="rId1"/>
    <p:sldLayoutId id="2147483649" r:id="rId2"/>
    <p:sldLayoutId id="2147483650" r:id="rId3"/>
    <p:sldLayoutId id="2147483651" r:id="rId4"/>
    <p:sldLayoutId id="2147483652"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ctr" defTabSz="914400" rtl="0" eaLnBrk="1" latinLnBrk="0" hangingPunct="1">
        <a:lnSpc>
          <a:spcPct val="90000"/>
        </a:lnSpc>
        <a:spcBef>
          <a:spcPts val="1000"/>
        </a:spcBef>
        <a:buFont typeface="Arial" panose="020B0604020202020204" pitchFamily="34" charset="0"/>
        <a:buNone/>
        <a:defRPr sz="2800" b="1" kern="1200">
          <a:solidFill>
            <a:srgbClr val="A7802D"/>
          </a:solidFill>
          <a:latin typeface="MadrePatri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88F317AC-82BD-FB4A-99CE-84F3F0F47845}"/>
              </a:ext>
            </a:extLst>
          </p:cNvPr>
          <p:cNvSpPr txBox="1"/>
          <p:nvPr/>
        </p:nvSpPr>
        <p:spPr>
          <a:xfrm>
            <a:off x="5370785" y="1674674"/>
            <a:ext cx="4624552" cy="1754326"/>
          </a:xfrm>
          <a:prstGeom prst="rect">
            <a:avLst/>
          </a:prstGeom>
          <a:noFill/>
        </p:spPr>
        <p:txBody>
          <a:bodyPr wrap="square" rtlCol="0">
            <a:spAutoFit/>
          </a:bodyPr>
          <a:lstStyle/>
          <a:p>
            <a:pPr algn="ctr"/>
            <a:r>
              <a:rPr lang="es-MX" sz="5400" b="1" dirty="0">
                <a:solidFill>
                  <a:srgbClr val="A7802D"/>
                </a:solidFill>
                <a:latin typeface="Geomanist Bold" panose="02000503000000020004" pitchFamily="2" charset="77"/>
              </a:rPr>
              <a:t>Elaboración del PAT</a:t>
            </a:r>
          </a:p>
        </p:txBody>
      </p:sp>
      <p:sp>
        <p:nvSpPr>
          <p:cNvPr id="3" name="CuadroTexto 2">
            <a:extLst>
              <a:ext uri="{FF2B5EF4-FFF2-40B4-BE49-F238E27FC236}">
                <a16:creationId xmlns:a16="http://schemas.microsoft.com/office/drawing/2014/main" id="{70A72C17-7558-7047-BAFF-82FA969728DA}"/>
              </a:ext>
            </a:extLst>
          </p:cNvPr>
          <p:cNvSpPr txBox="1"/>
          <p:nvPr/>
        </p:nvSpPr>
        <p:spPr>
          <a:xfrm>
            <a:off x="5281447" y="4134094"/>
            <a:ext cx="4803227" cy="523220"/>
          </a:xfrm>
          <a:prstGeom prst="rect">
            <a:avLst/>
          </a:prstGeom>
          <a:noFill/>
        </p:spPr>
        <p:txBody>
          <a:bodyPr wrap="square" rtlCol="0">
            <a:spAutoFit/>
          </a:bodyPr>
          <a:lstStyle/>
          <a:p>
            <a:pPr algn="ctr"/>
            <a:r>
              <a:rPr lang="es-MX" sz="2800" b="1" dirty="0">
                <a:solidFill>
                  <a:srgbClr val="A7802D"/>
                </a:solidFill>
                <a:latin typeface="Geomanist Bold" panose="02000503000000020004" pitchFamily="2" charset="77"/>
              </a:rPr>
              <a:t>Programa Anual de Trabajo</a:t>
            </a:r>
          </a:p>
        </p:txBody>
      </p:sp>
    </p:spTree>
    <p:extLst>
      <p:ext uri="{BB962C8B-B14F-4D97-AF65-F5344CB8AC3E}">
        <p14:creationId xmlns:p14="http://schemas.microsoft.com/office/powerpoint/2010/main" val="40182018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C453BE75-BCB7-3043-A087-BE7EF5FA7AB5}"/>
              </a:ext>
            </a:extLst>
          </p:cNvPr>
          <p:cNvSpPr txBox="1"/>
          <p:nvPr/>
        </p:nvSpPr>
        <p:spPr>
          <a:xfrm>
            <a:off x="1046922" y="891064"/>
            <a:ext cx="8913999" cy="5078313"/>
          </a:xfrm>
          <a:prstGeom prst="rect">
            <a:avLst/>
          </a:prstGeom>
          <a:noFill/>
        </p:spPr>
        <p:txBody>
          <a:bodyPr wrap="square">
            <a:spAutoFit/>
          </a:bodyPr>
          <a:lstStyle/>
          <a:p>
            <a:pPr lvl="0" algn="just"/>
            <a:r>
              <a:rPr lang="es-MX" b="1" dirty="0"/>
              <a:t>9.- Monitoreo y evaluación:</a:t>
            </a:r>
          </a:p>
          <a:p>
            <a:pPr lvl="0" algn="just"/>
            <a:endParaRPr lang="es-MX" dirty="0"/>
          </a:p>
          <a:p>
            <a:pPr lvl="0" algn="just"/>
            <a:r>
              <a:rPr lang="es-MX" dirty="0"/>
              <a:t>Programa reuniones a lo largo del Ciclo Escolar para revisar el Avance Programático del PAT por Área. Asegúrate de que se realicen ajustes si es necesario, en función de los resultados obtenidos en el proceso.</a:t>
            </a:r>
          </a:p>
          <a:p>
            <a:pPr lvl="0" algn="just"/>
            <a:endParaRPr lang="es-MX" dirty="0"/>
          </a:p>
          <a:p>
            <a:pPr lvl="0" algn="just"/>
            <a:r>
              <a:rPr lang="es-MX" b="1" dirty="0"/>
              <a:t>10.- Integración del documento final:</a:t>
            </a:r>
          </a:p>
          <a:p>
            <a:pPr lvl="0" algn="just"/>
            <a:endParaRPr lang="es-MX" dirty="0"/>
          </a:p>
          <a:p>
            <a:pPr lvl="0" algn="just"/>
            <a:r>
              <a:rPr lang="es-MX" dirty="0"/>
              <a:t>Presenta el PAT en el formato que determinó la SCEO, de manera clara y concisa, que considere los cinco factores iniciales:</a:t>
            </a:r>
          </a:p>
          <a:p>
            <a:pPr lvl="0" algn="just"/>
            <a:endParaRPr lang="es-MX" dirty="0"/>
          </a:p>
          <a:p>
            <a:pPr marL="285750" lvl="0" indent="-285750" algn="just">
              <a:buFont typeface="Arial" panose="020B0604020202020204" pitchFamily="34" charset="0"/>
              <a:buChar char="•"/>
            </a:pPr>
            <a:r>
              <a:rPr lang="es-MX" dirty="0"/>
              <a:t>Las funciones y responsabilidades del puesto, asignadas a cada uno de los directivos.</a:t>
            </a:r>
          </a:p>
          <a:p>
            <a:pPr marL="285750" lvl="0" indent="-285750" algn="just">
              <a:buFont typeface="Arial" panose="020B0604020202020204" pitchFamily="34" charset="0"/>
              <a:buChar char="•"/>
            </a:pPr>
            <a:r>
              <a:rPr lang="es-MX" dirty="0"/>
              <a:t>Las actividades que son susceptibles de supervisión, de las cuales se deben tener evidencia documentada.</a:t>
            </a:r>
          </a:p>
          <a:p>
            <a:pPr marL="285750" lvl="0" indent="-285750" algn="just">
              <a:buFont typeface="Arial" panose="020B0604020202020204" pitchFamily="34" charset="0"/>
              <a:buChar char="•"/>
            </a:pPr>
            <a:r>
              <a:rPr lang="es-MX" dirty="0"/>
              <a:t>Metas proyectadas y planteadas en las Jornadas de Transparencia y Rendición de Cuentas.</a:t>
            </a:r>
          </a:p>
          <a:p>
            <a:pPr marL="285750" lvl="0" indent="-285750" algn="just">
              <a:buFont typeface="Arial" panose="020B0604020202020204" pitchFamily="34" charset="0"/>
              <a:buChar char="•"/>
            </a:pPr>
            <a:r>
              <a:rPr lang="es-MX" dirty="0"/>
              <a:t>Reportes periódicos solicitados de manera regular por las Áreas de la Subdirección de Enlace Operativo en la Entidad.</a:t>
            </a:r>
          </a:p>
          <a:p>
            <a:pPr marL="285750" lvl="0" indent="-285750" algn="just">
              <a:buFont typeface="Arial" panose="020B0604020202020204" pitchFamily="34" charset="0"/>
              <a:buChar char="•"/>
            </a:pPr>
            <a:r>
              <a:rPr lang="es-MX" dirty="0"/>
              <a:t>Alinearse al Plan de Desarrollo Institucional vigente.</a:t>
            </a:r>
          </a:p>
        </p:txBody>
      </p:sp>
      <p:pic>
        <p:nvPicPr>
          <p:cNvPr id="2" name="Imagen 1">
            <a:extLst>
              <a:ext uri="{FF2B5EF4-FFF2-40B4-BE49-F238E27FC236}">
                <a16:creationId xmlns:a16="http://schemas.microsoft.com/office/drawing/2014/main" id="{5EB116DC-117C-A9F3-5F73-3D0E7A3A09CA}"/>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414063" y="370057"/>
            <a:ext cx="349050" cy="453041"/>
          </a:xfrm>
          <a:prstGeom prst="rect">
            <a:avLst/>
          </a:prstGeom>
        </p:spPr>
      </p:pic>
    </p:spTree>
    <p:extLst>
      <p:ext uri="{BB962C8B-B14F-4D97-AF65-F5344CB8AC3E}">
        <p14:creationId xmlns:p14="http://schemas.microsoft.com/office/powerpoint/2010/main" val="18441172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C453BE75-BCB7-3043-A087-BE7EF5FA7AB5}"/>
              </a:ext>
            </a:extLst>
          </p:cNvPr>
          <p:cNvSpPr txBox="1"/>
          <p:nvPr/>
        </p:nvSpPr>
        <p:spPr>
          <a:xfrm>
            <a:off x="1046922" y="403515"/>
            <a:ext cx="8913999" cy="523220"/>
          </a:xfrm>
          <a:prstGeom prst="rect">
            <a:avLst/>
          </a:prstGeom>
          <a:noFill/>
        </p:spPr>
        <p:txBody>
          <a:bodyPr wrap="square">
            <a:spAutoFit/>
          </a:bodyPr>
          <a:lstStyle/>
          <a:p>
            <a:pPr lvl="0" algn="just"/>
            <a:r>
              <a:rPr lang="es-MX" sz="2800" dirty="0">
                <a:solidFill>
                  <a:schemeClr val="accent5">
                    <a:lumMod val="75000"/>
                  </a:schemeClr>
                </a:solidFill>
              </a:rPr>
              <a:t>IV.- Ejemplo de integración de actividades</a:t>
            </a:r>
          </a:p>
        </p:txBody>
      </p:sp>
      <p:pic>
        <p:nvPicPr>
          <p:cNvPr id="2" name="Imagen 1">
            <a:extLst>
              <a:ext uri="{FF2B5EF4-FFF2-40B4-BE49-F238E27FC236}">
                <a16:creationId xmlns:a16="http://schemas.microsoft.com/office/drawing/2014/main" id="{5EB116DC-117C-A9F3-5F73-3D0E7A3A09CA}"/>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414063" y="370057"/>
            <a:ext cx="349050" cy="453041"/>
          </a:xfrm>
          <a:prstGeom prst="rect">
            <a:avLst/>
          </a:prstGeom>
        </p:spPr>
      </p:pic>
      <p:pic>
        <p:nvPicPr>
          <p:cNvPr id="13" name="Picture 12">
            <a:extLst>
              <a:ext uri="{FF2B5EF4-FFF2-40B4-BE49-F238E27FC236}">
                <a16:creationId xmlns:a16="http://schemas.microsoft.com/office/drawing/2014/main" id="{0F656BD1-4B8C-9845-BC9F-CAC186B2F938}"/>
              </a:ext>
            </a:extLst>
          </p:cNvPr>
          <p:cNvPicPr>
            <a:picLocks noChangeAspect="1"/>
          </p:cNvPicPr>
          <p:nvPr/>
        </p:nvPicPr>
        <p:blipFill>
          <a:blip r:embed="rId3"/>
          <a:stretch>
            <a:fillRect/>
          </a:stretch>
        </p:blipFill>
        <p:spPr>
          <a:xfrm>
            <a:off x="2117990" y="1623935"/>
            <a:ext cx="6771861" cy="5234065"/>
          </a:xfrm>
          <a:prstGeom prst="rect">
            <a:avLst/>
          </a:prstGeom>
        </p:spPr>
      </p:pic>
      <p:sp>
        <p:nvSpPr>
          <p:cNvPr id="5" name="CuadroTexto 3">
            <a:extLst>
              <a:ext uri="{FF2B5EF4-FFF2-40B4-BE49-F238E27FC236}">
                <a16:creationId xmlns:a16="http://schemas.microsoft.com/office/drawing/2014/main" id="{B0043911-EBAB-AD43-9D38-2665EB50D63A}"/>
              </a:ext>
            </a:extLst>
          </p:cNvPr>
          <p:cNvSpPr txBox="1"/>
          <p:nvPr/>
        </p:nvSpPr>
        <p:spPr>
          <a:xfrm>
            <a:off x="1046922" y="1026488"/>
            <a:ext cx="8913999" cy="646331"/>
          </a:xfrm>
          <a:prstGeom prst="rect">
            <a:avLst/>
          </a:prstGeom>
          <a:noFill/>
        </p:spPr>
        <p:txBody>
          <a:bodyPr wrap="square">
            <a:spAutoFit/>
          </a:bodyPr>
          <a:lstStyle/>
          <a:p>
            <a:pPr lvl="0" algn="just"/>
            <a:r>
              <a:rPr lang="es-MX" dirty="0"/>
              <a:t>Gráfica que muestra una </a:t>
            </a:r>
            <a:r>
              <a:rPr lang="es-ES_tradnl" dirty="0"/>
              <a:t>planeación eficiente para asegurar que se alcancen los objetivos esperados en observancia de los factores iniciales.</a:t>
            </a:r>
            <a:endParaRPr lang="es-MX" dirty="0"/>
          </a:p>
        </p:txBody>
      </p:sp>
    </p:spTree>
    <p:extLst>
      <p:ext uri="{BB962C8B-B14F-4D97-AF65-F5344CB8AC3E}">
        <p14:creationId xmlns:p14="http://schemas.microsoft.com/office/powerpoint/2010/main" val="3394895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5EB116DC-117C-A9F3-5F73-3D0E7A3A09CA}"/>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414063" y="370057"/>
            <a:ext cx="349050" cy="453041"/>
          </a:xfrm>
          <a:prstGeom prst="rect">
            <a:avLst/>
          </a:prstGeom>
        </p:spPr>
      </p:pic>
      <p:sp>
        <p:nvSpPr>
          <p:cNvPr id="5" name="CuadroTexto 3">
            <a:extLst>
              <a:ext uri="{FF2B5EF4-FFF2-40B4-BE49-F238E27FC236}">
                <a16:creationId xmlns:a16="http://schemas.microsoft.com/office/drawing/2014/main" id="{B0043911-EBAB-AD43-9D38-2665EB50D63A}"/>
              </a:ext>
            </a:extLst>
          </p:cNvPr>
          <p:cNvSpPr txBox="1"/>
          <p:nvPr/>
        </p:nvSpPr>
        <p:spPr>
          <a:xfrm>
            <a:off x="1046923" y="872290"/>
            <a:ext cx="5340626" cy="923330"/>
          </a:xfrm>
          <a:prstGeom prst="rect">
            <a:avLst/>
          </a:prstGeom>
          <a:noFill/>
        </p:spPr>
        <p:txBody>
          <a:bodyPr wrap="square">
            <a:spAutoFit/>
          </a:bodyPr>
          <a:lstStyle/>
          <a:p>
            <a:pPr lvl="0" algn="just"/>
            <a:r>
              <a:rPr lang="es-ES" dirty="0"/>
              <a:t>Las Áreas Directivas del Plantel, deben alinear sus objetivos a los retos del plantel, evitando esfuerzos de manera aislada.</a:t>
            </a:r>
            <a:endParaRPr lang="es-MX" dirty="0"/>
          </a:p>
        </p:txBody>
      </p:sp>
      <p:pic>
        <p:nvPicPr>
          <p:cNvPr id="3" name="Picture 2">
            <a:extLst>
              <a:ext uri="{FF2B5EF4-FFF2-40B4-BE49-F238E27FC236}">
                <a16:creationId xmlns:a16="http://schemas.microsoft.com/office/drawing/2014/main" id="{A458209A-AA6F-494A-A8A2-8607778A99C8}"/>
              </a:ext>
            </a:extLst>
          </p:cNvPr>
          <p:cNvPicPr>
            <a:picLocks noChangeAspect="1"/>
          </p:cNvPicPr>
          <p:nvPr/>
        </p:nvPicPr>
        <p:blipFill>
          <a:blip r:embed="rId3"/>
          <a:stretch>
            <a:fillRect/>
          </a:stretch>
        </p:blipFill>
        <p:spPr>
          <a:xfrm>
            <a:off x="6605098" y="1020646"/>
            <a:ext cx="2980674" cy="1909742"/>
          </a:xfrm>
          <a:prstGeom prst="rect">
            <a:avLst/>
          </a:prstGeom>
        </p:spPr>
      </p:pic>
      <p:pic>
        <p:nvPicPr>
          <p:cNvPr id="6" name="Picture 5">
            <a:extLst>
              <a:ext uri="{FF2B5EF4-FFF2-40B4-BE49-F238E27FC236}">
                <a16:creationId xmlns:a16="http://schemas.microsoft.com/office/drawing/2014/main" id="{9535A333-DE50-474D-847E-18ED0B5A962C}"/>
              </a:ext>
            </a:extLst>
          </p:cNvPr>
          <p:cNvPicPr>
            <a:picLocks noChangeAspect="1"/>
          </p:cNvPicPr>
          <p:nvPr/>
        </p:nvPicPr>
        <p:blipFill>
          <a:blip r:embed="rId4"/>
          <a:stretch>
            <a:fillRect/>
          </a:stretch>
        </p:blipFill>
        <p:spPr>
          <a:xfrm>
            <a:off x="1169256" y="2072619"/>
            <a:ext cx="3641283" cy="2602447"/>
          </a:xfrm>
          <a:prstGeom prst="rect">
            <a:avLst/>
          </a:prstGeom>
        </p:spPr>
      </p:pic>
      <p:sp>
        <p:nvSpPr>
          <p:cNvPr id="9" name="CuadroTexto 3">
            <a:extLst>
              <a:ext uri="{FF2B5EF4-FFF2-40B4-BE49-F238E27FC236}">
                <a16:creationId xmlns:a16="http://schemas.microsoft.com/office/drawing/2014/main" id="{7E98DDFE-9754-5541-B070-64B4C72960D9}"/>
              </a:ext>
            </a:extLst>
          </p:cNvPr>
          <p:cNvSpPr txBox="1"/>
          <p:nvPr/>
        </p:nvSpPr>
        <p:spPr>
          <a:xfrm>
            <a:off x="1046922" y="4675066"/>
            <a:ext cx="8804051" cy="2031325"/>
          </a:xfrm>
          <a:prstGeom prst="rect">
            <a:avLst/>
          </a:prstGeom>
          <a:noFill/>
        </p:spPr>
        <p:txBody>
          <a:bodyPr wrap="square">
            <a:spAutoFit/>
          </a:bodyPr>
          <a:lstStyle/>
          <a:p>
            <a:pPr lvl="0" algn="just"/>
            <a:r>
              <a:rPr lang="es-ES_tradnl" dirty="0"/>
              <a:t>Para garantizar una planeación anual de trabajo de manera coordinada, es necesario programar una serie de reuniones para el establecer los objetivos estratégicos, alineados con el Plan de Mejora Continua </a:t>
            </a:r>
            <a:r>
              <a:rPr lang="es-ES_tradnl" sz="1400" i="1" dirty="0">
                <a:solidFill>
                  <a:srgbClr val="FF0000"/>
                </a:solidFill>
              </a:rPr>
              <a:t>(PMC)</a:t>
            </a:r>
            <a:r>
              <a:rPr lang="es-ES_tradnl" dirty="0"/>
              <a:t>, las Responsabilidades de cada Área </a:t>
            </a:r>
            <a:r>
              <a:rPr lang="es-ES_tradnl" sz="1400" i="1" dirty="0">
                <a:solidFill>
                  <a:srgbClr val="FF0000"/>
                </a:solidFill>
              </a:rPr>
              <a:t>(</a:t>
            </a:r>
            <a:r>
              <a:rPr lang="es-ES_tradnl" sz="1400" i="1" dirty="0" err="1">
                <a:solidFill>
                  <a:srgbClr val="FF0000"/>
                </a:solidFill>
              </a:rPr>
              <a:t>Resp</a:t>
            </a:r>
            <a:r>
              <a:rPr lang="es-ES_tradnl" sz="1400" i="1" dirty="0">
                <a:solidFill>
                  <a:srgbClr val="FF0000"/>
                </a:solidFill>
              </a:rPr>
              <a:t>)</a:t>
            </a:r>
            <a:r>
              <a:rPr lang="es-ES_tradnl" dirty="0"/>
              <a:t>, los documentos requeridos en las supervisiones </a:t>
            </a:r>
            <a:r>
              <a:rPr lang="es-ES_tradnl" sz="1400" i="1" dirty="0">
                <a:solidFill>
                  <a:srgbClr val="FF0000"/>
                </a:solidFill>
              </a:rPr>
              <a:t>(SUP)</a:t>
            </a:r>
            <a:r>
              <a:rPr lang="es-ES_tradnl" dirty="0"/>
              <a:t>, los Indicadores de Atención a la Demanda proyectados para el Ciclo Escolar </a:t>
            </a:r>
            <a:r>
              <a:rPr lang="es-ES_tradnl" sz="1400" i="1" dirty="0">
                <a:solidFill>
                  <a:srgbClr val="FF0000"/>
                </a:solidFill>
              </a:rPr>
              <a:t>(IAD)</a:t>
            </a:r>
            <a:r>
              <a:rPr lang="es-ES_tradnl" dirty="0"/>
              <a:t> y los reportes requeridos periódicamente por las Áreas de la SCEO, revisando y validando de manera interna el PAT, antes de entregarlo a la SCEO en la fecha establecida.</a:t>
            </a:r>
          </a:p>
        </p:txBody>
      </p:sp>
    </p:spTree>
    <p:extLst>
      <p:ext uri="{BB962C8B-B14F-4D97-AF65-F5344CB8AC3E}">
        <p14:creationId xmlns:p14="http://schemas.microsoft.com/office/powerpoint/2010/main" val="17209459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5EB116DC-117C-A9F3-5F73-3D0E7A3A09CA}"/>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414063" y="370057"/>
            <a:ext cx="349050" cy="453041"/>
          </a:xfrm>
          <a:prstGeom prst="rect">
            <a:avLst/>
          </a:prstGeom>
        </p:spPr>
      </p:pic>
      <p:sp>
        <p:nvSpPr>
          <p:cNvPr id="9" name="CuadroTexto 3">
            <a:extLst>
              <a:ext uri="{FF2B5EF4-FFF2-40B4-BE49-F238E27FC236}">
                <a16:creationId xmlns:a16="http://schemas.microsoft.com/office/drawing/2014/main" id="{7E98DDFE-9754-5541-B070-64B4C72960D9}"/>
              </a:ext>
            </a:extLst>
          </p:cNvPr>
          <p:cNvSpPr txBox="1"/>
          <p:nvPr/>
        </p:nvSpPr>
        <p:spPr>
          <a:xfrm>
            <a:off x="1046922" y="1030718"/>
            <a:ext cx="8804051" cy="3262432"/>
          </a:xfrm>
          <a:prstGeom prst="rect">
            <a:avLst/>
          </a:prstGeom>
          <a:noFill/>
        </p:spPr>
        <p:txBody>
          <a:bodyPr wrap="square">
            <a:spAutoFit/>
          </a:bodyPr>
          <a:lstStyle/>
          <a:p>
            <a:pPr algn="just"/>
            <a:r>
              <a:rPr lang="es-ES_tradnl" dirty="0"/>
              <a:t>Los planteles deben considerar que la elaboración del Plan de Mejora Continua es un ejercicio de planeación anual, lo que implica que las metas establecidas deben desarrollarse durante todo el ciclo escolar y pueden programarse por semestre. Así mismo se deben considerar las estrategias que coadyuvarán a la mejora de los indicadores académicos: </a:t>
            </a:r>
          </a:p>
          <a:p>
            <a:pPr algn="just"/>
            <a:endParaRPr lang="es-ES_tradnl" dirty="0"/>
          </a:p>
          <a:p>
            <a:pPr algn="just"/>
            <a:endParaRPr lang="es-ES_tradnl" dirty="0"/>
          </a:p>
          <a:p>
            <a:pPr algn="just"/>
            <a:endParaRPr lang="es-ES_tradnl" dirty="0"/>
          </a:p>
          <a:p>
            <a:pPr marL="342900" indent="-342900" algn="just">
              <a:buFont typeface="+mj-lt"/>
              <a:buAutoNum type="arabicPeriod"/>
            </a:pPr>
            <a:r>
              <a:rPr lang="es-ES_tradnl" sz="2000" dirty="0"/>
              <a:t>Inscripción</a:t>
            </a:r>
          </a:p>
          <a:p>
            <a:pPr marL="342900" indent="-342900" algn="just">
              <a:buFont typeface="+mj-lt"/>
              <a:buAutoNum type="arabicPeriod"/>
            </a:pPr>
            <a:r>
              <a:rPr lang="es-ES_tradnl" sz="2000" dirty="0"/>
              <a:t>Acreditación</a:t>
            </a:r>
          </a:p>
          <a:p>
            <a:pPr marL="342900" indent="-342900" algn="just">
              <a:buFont typeface="+mj-lt"/>
              <a:buAutoNum type="arabicPeriod"/>
            </a:pPr>
            <a:r>
              <a:rPr lang="es-ES_tradnl" sz="2000" dirty="0"/>
              <a:t>No Acreditación</a:t>
            </a:r>
          </a:p>
          <a:p>
            <a:pPr marL="342900" indent="-342900" algn="just">
              <a:buFont typeface="+mj-lt"/>
              <a:buAutoNum type="arabicPeriod"/>
            </a:pPr>
            <a:r>
              <a:rPr lang="es-ES_tradnl" sz="2000" dirty="0"/>
              <a:t>Abandono o deserción </a:t>
            </a:r>
          </a:p>
        </p:txBody>
      </p:sp>
      <p:sp>
        <p:nvSpPr>
          <p:cNvPr id="7" name="Rounded Rectangle 6">
            <a:extLst>
              <a:ext uri="{FF2B5EF4-FFF2-40B4-BE49-F238E27FC236}">
                <a16:creationId xmlns:a16="http://schemas.microsoft.com/office/drawing/2014/main" id="{6AD9ED3D-A301-F74A-9BA0-2E10507B229C}"/>
              </a:ext>
            </a:extLst>
          </p:cNvPr>
          <p:cNvSpPr/>
          <p:nvPr/>
        </p:nvSpPr>
        <p:spPr>
          <a:xfrm>
            <a:off x="887896" y="2769704"/>
            <a:ext cx="3564834" cy="1749287"/>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8" name="Right Arrow 7">
            <a:extLst>
              <a:ext uri="{FF2B5EF4-FFF2-40B4-BE49-F238E27FC236}">
                <a16:creationId xmlns:a16="http://schemas.microsoft.com/office/drawing/2014/main" id="{61B70E63-9106-D442-B61F-2538A9006A63}"/>
              </a:ext>
            </a:extLst>
          </p:cNvPr>
          <p:cNvSpPr/>
          <p:nvPr/>
        </p:nvSpPr>
        <p:spPr>
          <a:xfrm rot="10800000">
            <a:off x="4452730" y="3348959"/>
            <a:ext cx="1192696" cy="590775"/>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0" name="TextBox 9">
            <a:extLst>
              <a:ext uri="{FF2B5EF4-FFF2-40B4-BE49-F238E27FC236}">
                <a16:creationId xmlns:a16="http://schemas.microsoft.com/office/drawing/2014/main" id="{0C85D77C-9777-A74A-927D-BFD5AC7A2162}"/>
              </a:ext>
            </a:extLst>
          </p:cNvPr>
          <p:cNvSpPr txBox="1"/>
          <p:nvPr/>
        </p:nvSpPr>
        <p:spPr>
          <a:xfrm>
            <a:off x="5936973" y="3092821"/>
            <a:ext cx="2994992" cy="1200329"/>
          </a:xfrm>
          <a:prstGeom prst="rect">
            <a:avLst/>
          </a:prstGeom>
          <a:noFill/>
        </p:spPr>
        <p:txBody>
          <a:bodyPr wrap="square" rtlCol="0">
            <a:spAutoFit/>
          </a:bodyPr>
          <a:lstStyle/>
          <a:p>
            <a:r>
              <a:rPr lang="es-ES_tradnl" sz="2400" dirty="0">
                <a:solidFill>
                  <a:srgbClr val="FF0000"/>
                </a:solidFill>
              </a:rPr>
              <a:t>I</a:t>
            </a:r>
            <a:r>
              <a:rPr lang="es-ES_tradnl" sz="2400" dirty="0"/>
              <a:t>ndicadores de</a:t>
            </a:r>
          </a:p>
          <a:p>
            <a:r>
              <a:rPr lang="es-ES_tradnl" sz="2400" dirty="0">
                <a:solidFill>
                  <a:srgbClr val="FF0000"/>
                </a:solidFill>
              </a:rPr>
              <a:t>A</a:t>
            </a:r>
            <a:r>
              <a:rPr lang="es-ES_tradnl" sz="2400" dirty="0"/>
              <a:t>tención a la</a:t>
            </a:r>
          </a:p>
          <a:p>
            <a:r>
              <a:rPr lang="es-ES_tradnl" sz="2400" dirty="0">
                <a:solidFill>
                  <a:srgbClr val="FF0000"/>
                </a:solidFill>
              </a:rPr>
              <a:t>D</a:t>
            </a:r>
            <a:r>
              <a:rPr lang="es-ES_tradnl" sz="2400" dirty="0"/>
              <a:t>emanda</a:t>
            </a:r>
          </a:p>
        </p:txBody>
      </p:sp>
    </p:spTree>
    <p:extLst>
      <p:ext uri="{BB962C8B-B14F-4D97-AF65-F5344CB8AC3E}">
        <p14:creationId xmlns:p14="http://schemas.microsoft.com/office/powerpoint/2010/main" val="35081168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5EB116DC-117C-A9F3-5F73-3D0E7A3A09CA}"/>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414063" y="370057"/>
            <a:ext cx="349050" cy="453041"/>
          </a:xfrm>
          <a:prstGeom prst="rect">
            <a:avLst/>
          </a:prstGeom>
        </p:spPr>
      </p:pic>
      <p:sp>
        <p:nvSpPr>
          <p:cNvPr id="9" name="CuadroTexto 3">
            <a:extLst>
              <a:ext uri="{FF2B5EF4-FFF2-40B4-BE49-F238E27FC236}">
                <a16:creationId xmlns:a16="http://schemas.microsoft.com/office/drawing/2014/main" id="{7E98DDFE-9754-5541-B070-64B4C72960D9}"/>
              </a:ext>
            </a:extLst>
          </p:cNvPr>
          <p:cNvSpPr txBox="1"/>
          <p:nvPr/>
        </p:nvSpPr>
        <p:spPr>
          <a:xfrm>
            <a:off x="1073426" y="478894"/>
            <a:ext cx="8804051" cy="923330"/>
          </a:xfrm>
          <a:prstGeom prst="rect">
            <a:avLst/>
          </a:prstGeom>
          <a:noFill/>
        </p:spPr>
        <p:txBody>
          <a:bodyPr wrap="square">
            <a:spAutoFit/>
          </a:bodyPr>
          <a:lstStyle/>
          <a:p>
            <a:pPr algn="just"/>
            <a:r>
              <a:rPr lang="es-ES_tradnl" dirty="0"/>
              <a:t>En el PAT se puede incluir la abreviación referencial para identificar la alineación correspondiente a cada uno de los factores iniciales, para lo cual se expone el siguiente ejemplo:</a:t>
            </a:r>
          </a:p>
        </p:txBody>
      </p:sp>
      <p:pic>
        <p:nvPicPr>
          <p:cNvPr id="4" name="Picture 3">
            <a:extLst>
              <a:ext uri="{FF2B5EF4-FFF2-40B4-BE49-F238E27FC236}">
                <a16:creationId xmlns:a16="http://schemas.microsoft.com/office/drawing/2014/main" id="{2F44E236-A240-B548-BAE4-ADB4FA6E89BF}"/>
              </a:ext>
            </a:extLst>
          </p:cNvPr>
          <p:cNvPicPr>
            <a:picLocks noChangeAspect="1"/>
          </p:cNvPicPr>
          <p:nvPr/>
        </p:nvPicPr>
        <p:blipFill>
          <a:blip r:embed="rId4"/>
          <a:stretch>
            <a:fillRect/>
          </a:stretch>
        </p:blipFill>
        <p:spPr>
          <a:xfrm>
            <a:off x="0" y="1402224"/>
            <a:ext cx="12192000" cy="25491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CuadroTexto 3">
            <a:extLst>
              <a:ext uri="{FF2B5EF4-FFF2-40B4-BE49-F238E27FC236}">
                <a16:creationId xmlns:a16="http://schemas.microsoft.com/office/drawing/2014/main" id="{19D5F74C-61ED-1644-955E-69765427E42C}"/>
              </a:ext>
            </a:extLst>
          </p:cNvPr>
          <p:cNvSpPr txBox="1"/>
          <p:nvPr/>
        </p:nvSpPr>
        <p:spPr>
          <a:xfrm>
            <a:off x="2001078" y="4044138"/>
            <a:ext cx="7977810" cy="2800767"/>
          </a:xfrm>
          <a:prstGeom prst="rect">
            <a:avLst/>
          </a:prstGeom>
          <a:noFill/>
        </p:spPr>
        <p:txBody>
          <a:bodyPr wrap="square">
            <a:spAutoFit/>
          </a:bodyPr>
          <a:lstStyle/>
          <a:p>
            <a:pPr algn="just"/>
            <a:r>
              <a:rPr lang="es-ES_tradnl" sz="1600" i="1" dirty="0">
                <a:solidFill>
                  <a:srgbClr val="FF0000"/>
                </a:solidFill>
              </a:rPr>
              <a:t>(</a:t>
            </a:r>
            <a:r>
              <a:rPr lang="es-ES_tradnl" sz="1600" i="1" dirty="0" err="1">
                <a:solidFill>
                  <a:srgbClr val="FF0000"/>
                </a:solidFill>
              </a:rPr>
              <a:t>Resp</a:t>
            </a:r>
            <a:r>
              <a:rPr lang="es-ES_tradnl" sz="1600" i="1" dirty="0">
                <a:solidFill>
                  <a:srgbClr val="FF0000"/>
                </a:solidFill>
              </a:rPr>
              <a:t>. 13a, SUP 3, IAD 1): </a:t>
            </a:r>
            <a:r>
              <a:rPr lang="es-ES_tradnl" sz="1600" dirty="0"/>
              <a:t>Hace referencia a la responsabilidad del puesto número 13 inciso (a), a la actividad de supervisión número 3 y dice que es una estrategia que contribuye al Indicador de Atención a la Demanda número 1 que es el de “</a:t>
            </a:r>
            <a:r>
              <a:rPr lang="es-ES_tradnl" sz="1600" b="1" dirty="0"/>
              <a:t>Inscripción</a:t>
            </a:r>
            <a:r>
              <a:rPr lang="es-ES_tradnl" sz="1600" dirty="0"/>
              <a:t>”</a:t>
            </a:r>
          </a:p>
          <a:p>
            <a:pPr algn="just"/>
            <a:endParaRPr lang="es-ES_tradnl" sz="1600" dirty="0"/>
          </a:p>
          <a:p>
            <a:pPr algn="just"/>
            <a:r>
              <a:rPr lang="es-ES_tradnl" sz="1600" i="1" dirty="0">
                <a:solidFill>
                  <a:srgbClr val="FF0000"/>
                </a:solidFill>
              </a:rPr>
              <a:t>(</a:t>
            </a:r>
            <a:r>
              <a:rPr lang="es-ES_tradnl" sz="1600" i="1" dirty="0" err="1">
                <a:solidFill>
                  <a:srgbClr val="FF0000"/>
                </a:solidFill>
              </a:rPr>
              <a:t>Resp</a:t>
            </a:r>
            <a:r>
              <a:rPr lang="es-ES_tradnl" sz="1600" i="1" dirty="0">
                <a:solidFill>
                  <a:srgbClr val="FF0000"/>
                </a:solidFill>
              </a:rPr>
              <a:t>. 13b, SUP 3, IAD 1): </a:t>
            </a:r>
            <a:r>
              <a:rPr lang="es-ES_tradnl" sz="1600" dirty="0"/>
              <a:t>Hace referencia a la responsabilidad del puesto número 13 inciso (b), a la actividad de supervisión número 3 y dice que es una estrategia que contribuye al Indicador de Atención a la Demanda número 1 que es el de “</a:t>
            </a:r>
            <a:r>
              <a:rPr lang="es-ES_tradnl" sz="1600" b="1" dirty="0"/>
              <a:t>Inscripción</a:t>
            </a:r>
            <a:r>
              <a:rPr lang="es-ES_tradnl" sz="1600" dirty="0"/>
              <a:t>”</a:t>
            </a:r>
          </a:p>
          <a:p>
            <a:pPr algn="just"/>
            <a:endParaRPr lang="es-ES_tradnl" sz="1600" dirty="0"/>
          </a:p>
          <a:p>
            <a:pPr algn="just"/>
            <a:r>
              <a:rPr lang="es-ES_tradnl" sz="1600" i="1" dirty="0">
                <a:solidFill>
                  <a:srgbClr val="FF0000"/>
                </a:solidFill>
              </a:rPr>
              <a:t>(</a:t>
            </a:r>
            <a:r>
              <a:rPr lang="es-ES_tradnl" sz="1600" i="1" dirty="0" err="1">
                <a:solidFill>
                  <a:srgbClr val="FF0000"/>
                </a:solidFill>
              </a:rPr>
              <a:t>Resp</a:t>
            </a:r>
            <a:r>
              <a:rPr lang="es-ES_tradnl" sz="1600" i="1" dirty="0">
                <a:solidFill>
                  <a:srgbClr val="FF0000"/>
                </a:solidFill>
              </a:rPr>
              <a:t>. 13c, SUP 3, IAD 1) </a:t>
            </a:r>
            <a:r>
              <a:rPr lang="es-ES_tradnl" sz="1600" dirty="0"/>
              <a:t>Hace referencia a la responsabilidad del puesto número 13 inciso (c), a la actividad de supervisión número 3 y dice que es una estrategia que contribuye al Indicador de Atención a la Demanda número 1 que es el de “</a:t>
            </a:r>
            <a:r>
              <a:rPr lang="es-ES_tradnl" sz="1600" b="1" dirty="0"/>
              <a:t>Inscripción</a:t>
            </a:r>
            <a:r>
              <a:rPr lang="es-ES_tradnl" sz="1600" dirty="0"/>
              <a:t>”</a:t>
            </a:r>
          </a:p>
        </p:txBody>
      </p:sp>
      <p:sp>
        <p:nvSpPr>
          <p:cNvPr id="7" name="CuadroTexto 3">
            <a:extLst>
              <a:ext uri="{FF2B5EF4-FFF2-40B4-BE49-F238E27FC236}">
                <a16:creationId xmlns:a16="http://schemas.microsoft.com/office/drawing/2014/main" id="{AE465566-300F-CF4F-B9B3-3CB94E558CA6}"/>
              </a:ext>
            </a:extLst>
          </p:cNvPr>
          <p:cNvSpPr txBox="1"/>
          <p:nvPr/>
        </p:nvSpPr>
        <p:spPr>
          <a:xfrm>
            <a:off x="180527" y="4874704"/>
            <a:ext cx="1441241" cy="646331"/>
          </a:xfrm>
          <a:prstGeom prst="rect">
            <a:avLst/>
          </a:prstGeom>
          <a:noFill/>
        </p:spPr>
        <p:txBody>
          <a:bodyPr wrap="square">
            <a:spAutoFit/>
          </a:bodyPr>
          <a:lstStyle/>
          <a:p>
            <a:pPr algn="ctr"/>
            <a:r>
              <a:rPr lang="es-ES_tradnl" dirty="0"/>
              <a:t>Abreviación</a:t>
            </a:r>
          </a:p>
          <a:p>
            <a:pPr algn="ctr"/>
            <a:r>
              <a:rPr lang="es-ES_tradnl" dirty="0"/>
              <a:t>Referencial </a:t>
            </a:r>
          </a:p>
        </p:txBody>
      </p:sp>
    </p:spTree>
    <p:extLst>
      <p:ext uri="{BB962C8B-B14F-4D97-AF65-F5344CB8AC3E}">
        <p14:creationId xmlns:p14="http://schemas.microsoft.com/office/powerpoint/2010/main" val="18511807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5EB116DC-117C-A9F3-5F73-3D0E7A3A09CA}"/>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414063" y="370057"/>
            <a:ext cx="349050" cy="453041"/>
          </a:xfrm>
          <a:prstGeom prst="rect">
            <a:avLst/>
          </a:prstGeom>
        </p:spPr>
      </p:pic>
      <p:sp>
        <p:nvSpPr>
          <p:cNvPr id="9" name="CuadroTexto 3">
            <a:extLst>
              <a:ext uri="{FF2B5EF4-FFF2-40B4-BE49-F238E27FC236}">
                <a16:creationId xmlns:a16="http://schemas.microsoft.com/office/drawing/2014/main" id="{7E98DDFE-9754-5541-B070-64B4C72960D9}"/>
              </a:ext>
            </a:extLst>
          </p:cNvPr>
          <p:cNvSpPr txBox="1"/>
          <p:nvPr/>
        </p:nvSpPr>
        <p:spPr>
          <a:xfrm>
            <a:off x="1073426" y="823098"/>
            <a:ext cx="8804051" cy="369332"/>
          </a:xfrm>
          <a:prstGeom prst="rect">
            <a:avLst/>
          </a:prstGeom>
          <a:noFill/>
        </p:spPr>
        <p:txBody>
          <a:bodyPr wrap="square">
            <a:spAutoFit/>
          </a:bodyPr>
          <a:lstStyle/>
          <a:p>
            <a:pPr algn="just"/>
            <a:r>
              <a:rPr lang="es-ES_tradnl" dirty="0"/>
              <a:t>A continuación se muestra cómo este mismo ejemplo, se reporta en el Avance Programático: </a:t>
            </a:r>
          </a:p>
        </p:txBody>
      </p:sp>
      <p:sp>
        <p:nvSpPr>
          <p:cNvPr id="8" name="CuadroTexto 3">
            <a:extLst>
              <a:ext uri="{FF2B5EF4-FFF2-40B4-BE49-F238E27FC236}">
                <a16:creationId xmlns:a16="http://schemas.microsoft.com/office/drawing/2014/main" id="{F7056C9F-6AD5-BE45-AAF2-7B1F70202CEA}"/>
              </a:ext>
            </a:extLst>
          </p:cNvPr>
          <p:cNvSpPr txBox="1"/>
          <p:nvPr/>
        </p:nvSpPr>
        <p:spPr>
          <a:xfrm>
            <a:off x="1073426" y="4451527"/>
            <a:ext cx="8804051" cy="646331"/>
          </a:xfrm>
          <a:prstGeom prst="rect">
            <a:avLst/>
          </a:prstGeom>
          <a:noFill/>
        </p:spPr>
        <p:txBody>
          <a:bodyPr wrap="square">
            <a:spAutoFit/>
          </a:bodyPr>
          <a:lstStyle/>
          <a:p>
            <a:pPr algn="just"/>
            <a:r>
              <a:rPr lang="es-ES_tradnl" dirty="0"/>
              <a:t>Aquellas Actividades de Resultado que no se programaron para realizarse durante el periodo, se deja en blanco la ceda, tanto en la meta programada como en la meta realizada </a:t>
            </a:r>
          </a:p>
        </p:txBody>
      </p:sp>
      <p:pic>
        <p:nvPicPr>
          <p:cNvPr id="10" name="Picture 9">
            <a:extLst>
              <a:ext uri="{FF2B5EF4-FFF2-40B4-BE49-F238E27FC236}">
                <a16:creationId xmlns:a16="http://schemas.microsoft.com/office/drawing/2014/main" id="{397A3BC0-B81D-A94B-B33B-377B85697187}"/>
              </a:ext>
            </a:extLst>
          </p:cNvPr>
          <p:cNvPicPr>
            <a:picLocks noChangeAspect="1"/>
          </p:cNvPicPr>
          <p:nvPr/>
        </p:nvPicPr>
        <p:blipFill>
          <a:blip r:embed="rId4"/>
          <a:stretch>
            <a:fillRect/>
          </a:stretch>
        </p:blipFill>
        <p:spPr>
          <a:xfrm>
            <a:off x="0" y="1369733"/>
            <a:ext cx="12192000" cy="27124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8952472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C453BE75-BCB7-3043-A087-BE7EF5FA7AB5}"/>
              </a:ext>
            </a:extLst>
          </p:cNvPr>
          <p:cNvSpPr txBox="1"/>
          <p:nvPr/>
        </p:nvSpPr>
        <p:spPr>
          <a:xfrm>
            <a:off x="1046922" y="403515"/>
            <a:ext cx="8913999" cy="523220"/>
          </a:xfrm>
          <a:prstGeom prst="rect">
            <a:avLst/>
          </a:prstGeom>
          <a:noFill/>
        </p:spPr>
        <p:txBody>
          <a:bodyPr wrap="square">
            <a:spAutoFit/>
          </a:bodyPr>
          <a:lstStyle/>
          <a:p>
            <a:pPr lvl="0" algn="just"/>
            <a:r>
              <a:rPr lang="es-MX" sz="2800" dirty="0">
                <a:solidFill>
                  <a:schemeClr val="accent5">
                    <a:lumMod val="75000"/>
                  </a:schemeClr>
                </a:solidFill>
              </a:rPr>
              <a:t>V.- Ejemplo del llenado del PAT</a:t>
            </a:r>
          </a:p>
        </p:txBody>
      </p:sp>
      <p:pic>
        <p:nvPicPr>
          <p:cNvPr id="2" name="Imagen 1">
            <a:extLst>
              <a:ext uri="{FF2B5EF4-FFF2-40B4-BE49-F238E27FC236}">
                <a16:creationId xmlns:a16="http://schemas.microsoft.com/office/drawing/2014/main" id="{5EB116DC-117C-A9F3-5F73-3D0E7A3A09CA}"/>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414063" y="370057"/>
            <a:ext cx="349050" cy="453041"/>
          </a:xfrm>
          <a:prstGeom prst="rect">
            <a:avLst/>
          </a:prstGeom>
        </p:spPr>
      </p:pic>
      <p:sp>
        <p:nvSpPr>
          <p:cNvPr id="5" name="CuadroTexto 3">
            <a:extLst>
              <a:ext uri="{FF2B5EF4-FFF2-40B4-BE49-F238E27FC236}">
                <a16:creationId xmlns:a16="http://schemas.microsoft.com/office/drawing/2014/main" id="{B0043911-EBAB-AD43-9D38-2665EB50D63A}"/>
              </a:ext>
            </a:extLst>
          </p:cNvPr>
          <p:cNvSpPr txBox="1"/>
          <p:nvPr/>
        </p:nvSpPr>
        <p:spPr>
          <a:xfrm>
            <a:off x="1046922" y="956627"/>
            <a:ext cx="8913999" cy="646331"/>
          </a:xfrm>
          <a:prstGeom prst="rect">
            <a:avLst/>
          </a:prstGeom>
          <a:noFill/>
        </p:spPr>
        <p:txBody>
          <a:bodyPr wrap="square">
            <a:spAutoFit/>
          </a:bodyPr>
          <a:lstStyle/>
          <a:p>
            <a:pPr lvl="0" algn="just"/>
            <a:r>
              <a:rPr lang="es-MX" dirty="0"/>
              <a:t>Para determinar la fecha de una Actividad de Resultado, es necesario haber programado con antelación todas las actividades implícitas. Se puede realizar de dos maneras:</a:t>
            </a:r>
          </a:p>
        </p:txBody>
      </p:sp>
      <p:sp>
        <p:nvSpPr>
          <p:cNvPr id="8" name="CuadroTexto 3">
            <a:extLst>
              <a:ext uri="{FF2B5EF4-FFF2-40B4-BE49-F238E27FC236}">
                <a16:creationId xmlns:a16="http://schemas.microsoft.com/office/drawing/2014/main" id="{1856B9A6-1554-3F4A-862A-EB826C60E063}"/>
              </a:ext>
            </a:extLst>
          </p:cNvPr>
          <p:cNvSpPr txBox="1"/>
          <p:nvPr/>
        </p:nvSpPr>
        <p:spPr>
          <a:xfrm>
            <a:off x="414063" y="1623255"/>
            <a:ext cx="8913999" cy="369332"/>
          </a:xfrm>
          <a:prstGeom prst="rect">
            <a:avLst/>
          </a:prstGeom>
          <a:noFill/>
        </p:spPr>
        <p:txBody>
          <a:bodyPr wrap="square">
            <a:spAutoFit/>
          </a:bodyPr>
          <a:lstStyle/>
          <a:p>
            <a:pPr lvl="0" algn="just"/>
            <a:r>
              <a:rPr lang="es-MX" b="1" dirty="0">
                <a:solidFill>
                  <a:srgbClr val="C00000"/>
                </a:solidFill>
              </a:rPr>
              <a:t>1.- Planeación general de una actividad.</a:t>
            </a:r>
          </a:p>
        </p:txBody>
      </p:sp>
      <p:sp>
        <p:nvSpPr>
          <p:cNvPr id="9" name="CuadroTexto 3">
            <a:extLst>
              <a:ext uri="{FF2B5EF4-FFF2-40B4-BE49-F238E27FC236}">
                <a16:creationId xmlns:a16="http://schemas.microsoft.com/office/drawing/2014/main" id="{6BC6602D-34EA-5E4E-AFED-2BF3A08DE79D}"/>
              </a:ext>
            </a:extLst>
          </p:cNvPr>
          <p:cNvSpPr txBox="1"/>
          <p:nvPr/>
        </p:nvSpPr>
        <p:spPr>
          <a:xfrm>
            <a:off x="414063" y="3285710"/>
            <a:ext cx="8913999" cy="369332"/>
          </a:xfrm>
          <a:prstGeom prst="rect">
            <a:avLst/>
          </a:prstGeom>
          <a:noFill/>
        </p:spPr>
        <p:txBody>
          <a:bodyPr wrap="square">
            <a:spAutoFit/>
          </a:bodyPr>
          <a:lstStyle/>
          <a:p>
            <a:pPr lvl="0" algn="just"/>
            <a:r>
              <a:rPr lang="es-MX" b="1" dirty="0">
                <a:solidFill>
                  <a:srgbClr val="C00000"/>
                </a:solidFill>
              </a:rPr>
              <a:t>2.- Planeación a detalle de una actividad.</a:t>
            </a:r>
          </a:p>
        </p:txBody>
      </p:sp>
      <p:pic>
        <p:nvPicPr>
          <p:cNvPr id="11" name="Picture 10">
            <a:extLst>
              <a:ext uri="{FF2B5EF4-FFF2-40B4-BE49-F238E27FC236}">
                <a16:creationId xmlns:a16="http://schemas.microsoft.com/office/drawing/2014/main" id="{4B05D056-E918-1B4B-89D2-69D25C2B86A0}"/>
              </a:ext>
            </a:extLst>
          </p:cNvPr>
          <p:cNvPicPr>
            <a:picLocks noChangeAspect="1"/>
          </p:cNvPicPr>
          <p:nvPr/>
        </p:nvPicPr>
        <p:blipFill>
          <a:blip r:embed="rId3"/>
          <a:stretch>
            <a:fillRect/>
          </a:stretch>
        </p:blipFill>
        <p:spPr>
          <a:xfrm>
            <a:off x="0" y="2015421"/>
            <a:ext cx="12192000" cy="11281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 name="Picture 12">
            <a:extLst>
              <a:ext uri="{FF2B5EF4-FFF2-40B4-BE49-F238E27FC236}">
                <a16:creationId xmlns:a16="http://schemas.microsoft.com/office/drawing/2014/main" id="{AB380EAA-1B5D-F142-B9B7-3B3FD8ED4976}"/>
              </a:ext>
            </a:extLst>
          </p:cNvPr>
          <p:cNvPicPr>
            <a:picLocks noChangeAspect="1"/>
          </p:cNvPicPr>
          <p:nvPr/>
        </p:nvPicPr>
        <p:blipFill>
          <a:blip r:embed="rId4"/>
          <a:stretch>
            <a:fillRect/>
          </a:stretch>
        </p:blipFill>
        <p:spPr>
          <a:xfrm>
            <a:off x="0" y="3655042"/>
            <a:ext cx="12192000" cy="327844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4" name="Rectangle 13">
            <a:extLst>
              <a:ext uri="{FF2B5EF4-FFF2-40B4-BE49-F238E27FC236}">
                <a16:creationId xmlns:a16="http://schemas.microsoft.com/office/drawing/2014/main" id="{4C84DB13-06C7-004E-A7C6-D24391173D60}"/>
              </a:ext>
            </a:extLst>
          </p:cNvPr>
          <p:cNvSpPr/>
          <p:nvPr/>
        </p:nvSpPr>
        <p:spPr>
          <a:xfrm>
            <a:off x="11145078" y="2579514"/>
            <a:ext cx="212035" cy="427848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16622997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C453BE75-BCB7-3043-A087-BE7EF5FA7AB5}"/>
              </a:ext>
            </a:extLst>
          </p:cNvPr>
          <p:cNvSpPr txBox="1"/>
          <p:nvPr/>
        </p:nvSpPr>
        <p:spPr>
          <a:xfrm>
            <a:off x="1046922" y="891064"/>
            <a:ext cx="8913999" cy="523220"/>
          </a:xfrm>
          <a:prstGeom prst="rect">
            <a:avLst/>
          </a:prstGeom>
          <a:noFill/>
        </p:spPr>
        <p:txBody>
          <a:bodyPr wrap="square">
            <a:spAutoFit/>
          </a:bodyPr>
          <a:lstStyle/>
          <a:p>
            <a:pPr lvl="0" algn="just"/>
            <a:r>
              <a:rPr lang="es-MX" sz="2800" dirty="0">
                <a:solidFill>
                  <a:schemeClr val="accent5">
                    <a:lumMod val="75000"/>
                  </a:schemeClr>
                </a:solidFill>
              </a:rPr>
              <a:t>VI.- Ejemplo del llenado del Avance Programático</a:t>
            </a:r>
          </a:p>
        </p:txBody>
      </p:sp>
      <p:pic>
        <p:nvPicPr>
          <p:cNvPr id="2" name="Imagen 1">
            <a:extLst>
              <a:ext uri="{FF2B5EF4-FFF2-40B4-BE49-F238E27FC236}">
                <a16:creationId xmlns:a16="http://schemas.microsoft.com/office/drawing/2014/main" id="{5EB116DC-117C-A9F3-5F73-3D0E7A3A09CA}"/>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414063" y="370057"/>
            <a:ext cx="349050" cy="453041"/>
          </a:xfrm>
          <a:prstGeom prst="rect">
            <a:avLst/>
          </a:prstGeom>
        </p:spPr>
      </p:pic>
      <p:sp>
        <p:nvSpPr>
          <p:cNvPr id="5" name="CuadroTexto 3">
            <a:extLst>
              <a:ext uri="{FF2B5EF4-FFF2-40B4-BE49-F238E27FC236}">
                <a16:creationId xmlns:a16="http://schemas.microsoft.com/office/drawing/2014/main" id="{18D5BECB-CB88-1C4D-BF43-73CFE600AB4A}"/>
              </a:ext>
            </a:extLst>
          </p:cNvPr>
          <p:cNvSpPr txBox="1"/>
          <p:nvPr/>
        </p:nvSpPr>
        <p:spPr>
          <a:xfrm>
            <a:off x="3653331" y="4166344"/>
            <a:ext cx="4510009" cy="646331"/>
          </a:xfrm>
          <a:prstGeom prst="rect">
            <a:avLst/>
          </a:prstGeom>
          <a:noFill/>
          <a:ln>
            <a:solidFill>
              <a:srgbClr val="C00000"/>
            </a:solidFill>
          </a:ln>
        </p:spPr>
        <p:txBody>
          <a:bodyPr wrap="square">
            <a:spAutoFit/>
          </a:bodyPr>
          <a:lstStyle/>
          <a:p>
            <a:pPr lvl="0" algn="ctr"/>
            <a:r>
              <a:rPr lang="es-MX" dirty="0"/>
              <a:t>Columnas que no se deben alterar, ya que incluyen las fórmulas de las sumatorias</a:t>
            </a:r>
          </a:p>
        </p:txBody>
      </p:sp>
      <p:cxnSp>
        <p:nvCxnSpPr>
          <p:cNvPr id="16" name="Straight Arrow Connector 15">
            <a:extLst>
              <a:ext uri="{FF2B5EF4-FFF2-40B4-BE49-F238E27FC236}">
                <a16:creationId xmlns:a16="http://schemas.microsoft.com/office/drawing/2014/main" id="{B78AD77F-7066-724A-949B-A3EE6EC49F8E}"/>
              </a:ext>
            </a:extLst>
          </p:cNvPr>
          <p:cNvCxnSpPr>
            <a:cxnSpLocks/>
          </p:cNvCxnSpPr>
          <p:nvPr/>
        </p:nvCxnSpPr>
        <p:spPr>
          <a:xfrm flipV="1">
            <a:off x="3988904" y="3498574"/>
            <a:ext cx="0" cy="667771"/>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EFD74D44-FC41-7B4A-A519-01664BC49646}"/>
              </a:ext>
            </a:extLst>
          </p:cNvPr>
          <p:cNvCxnSpPr>
            <a:cxnSpLocks/>
          </p:cNvCxnSpPr>
          <p:nvPr/>
        </p:nvCxnSpPr>
        <p:spPr>
          <a:xfrm flipV="1">
            <a:off x="6334538" y="3498574"/>
            <a:ext cx="0" cy="667771"/>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7AD91683-B84A-114F-AF60-2C702BA4C224}"/>
              </a:ext>
            </a:extLst>
          </p:cNvPr>
          <p:cNvCxnSpPr>
            <a:cxnSpLocks/>
          </p:cNvCxnSpPr>
          <p:nvPr/>
        </p:nvCxnSpPr>
        <p:spPr>
          <a:xfrm flipV="1">
            <a:off x="6586330" y="3498574"/>
            <a:ext cx="0" cy="667771"/>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9CA070FD-6165-3445-BA71-0B1AB4DC236E}"/>
              </a:ext>
            </a:extLst>
          </p:cNvPr>
          <p:cNvCxnSpPr>
            <a:cxnSpLocks/>
          </p:cNvCxnSpPr>
          <p:nvPr/>
        </p:nvCxnSpPr>
        <p:spPr>
          <a:xfrm flipV="1">
            <a:off x="6851373" y="3498574"/>
            <a:ext cx="0" cy="667771"/>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7E95BF8B-DAED-6D41-A463-C1549401DB60}"/>
              </a:ext>
            </a:extLst>
          </p:cNvPr>
          <p:cNvCxnSpPr>
            <a:cxnSpLocks/>
          </p:cNvCxnSpPr>
          <p:nvPr/>
        </p:nvCxnSpPr>
        <p:spPr>
          <a:xfrm flipV="1">
            <a:off x="7103164" y="3498574"/>
            <a:ext cx="0" cy="667771"/>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0FEBBC3B-375A-B346-A6D1-1DA2F85E50A6}"/>
              </a:ext>
            </a:extLst>
          </p:cNvPr>
          <p:cNvCxnSpPr>
            <a:cxnSpLocks/>
          </p:cNvCxnSpPr>
          <p:nvPr/>
        </p:nvCxnSpPr>
        <p:spPr>
          <a:xfrm flipV="1">
            <a:off x="7394712" y="3498574"/>
            <a:ext cx="0" cy="667771"/>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D9F03DA0-527E-764E-8E00-B2F6C92FB266}"/>
              </a:ext>
            </a:extLst>
          </p:cNvPr>
          <p:cNvCxnSpPr>
            <a:cxnSpLocks/>
          </p:cNvCxnSpPr>
          <p:nvPr/>
        </p:nvCxnSpPr>
        <p:spPr>
          <a:xfrm flipV="1">
            <a:off x="7871790" y="3498574"/>
            <a:ext cx="0" cy="667771"/>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5" name="CuadroTexto 3">
            <a:extLst>
              <a:ext uri="{FF2B5EF4-FFF2-40B4-BE49-F238E27FC236}">
                <a16:creationId xmlns:a16="http://schemas.microsoft.com/office/drawing/2014/main" id="{F7B7677F-6BB7-5647-BF58-521E80D4141D}"/>
              </a:ext>
            </a:extLst>
          </p:cNvPr>
          <p:cNvSpPr txBox="1"/>
          <p:nvPr/>
        </p:nvSpPr>
        <p:spPr>
          <a:xfrm>
            <a:off x="287279" y="4166344"/>
            <a:ext cx="2575191" cy="646331"/>
          </a:xfrm>
          <a:prstGeom prst="rect">
            <a:avLst/>
          </a:prstGeom>
          <a:noFill/>
          <a:ln>
            <a:solidFill>
              <a:srgbClr val="C00000"/>
            </a:solidFill>
          </a:ln>
        </p:spPr>
        <p:txBody>
          <a:bodyPr wrap="square">
            <a:spAutoFit/>
          </a:bodyPr>
          <a:lstStyle/>
          <a:p>
            <a:pPr lvl="0" algn="ctr"/>
            <a:r>
              <a:rPr lang="es-MX" dirty="0"/>
              <a:t>Mismas actividades que se plantearon en el PAT</a:t>
            </a:r>
          </a:p>
        </p:txBody>
      </p:sp>
      <p:cxnSp>
        <p:nvCxnSpPr>
          <p:cNvPr id="26" name="Straight Arrow Connector 25">
            <a:extLst>
              <a:ext uri="{FF2B5EF4-FFF2-40B4-BE49-F238E27FC236}">
                <a16:creationId xmlns:a16="http://schemas.microsoft.com/office/drawing/2014/main" id="{7E71287C-C865-3041-8245-440B5FA2EC34}"/>
              </a:ext>
            </a:extLst>
          </p:cNvPr>
          <p:cNvCxnSpPr>
            <a:cxnSpLocks/>
          </p:cNvCxnSpPr>
          <p:nvPr/>
        </p:nvCxnSpPr>
        <p:spPr>
          <a:xfrm flipV="1">
            <a:off x="1563757" y="3498574"/>
            <a:ext cx="0" cy="667771"/>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7" name="CuadroTexto 3">
            <a:extLst>
              <a:ext uri="{FF2B5EF4-FFF2-40B4-BE49-F238E27FC236}">
                <a16:creationId xmlns:a16="http://schemas.microsoft.com/office/drawing/2014/main" id="{D83FA248-0DCC-6244-8F24-1E01E9738241}"/>
              </a:ext>
            </a:extLst>
          </p:cNvPr>
          <p:cNvSpPr txBox="1"/>
          <p:nvPr/>
        </p:nvSpPr>
        <p:spPr>
          <a:xfrm>
            <a:off x="8454887" y="4166344"/>
            <a:ext cx="3591341" cy="1200329"/>
          </a:xfrm>
          <a:prstGeom prst="rect">
            <a:avLst/>
          </a:prstGeom>
          <a:solidFill>
            <a:schemeClr val="bg1"/>
          </a:solidFill>
          <a:ln>
            <a:solidFill>
              <a:srgbClr val="C00000"/>
            </a:solidFill>
          </a:ln>
        </p:spPr>
        <p:txBody>
          <a:bodyPr wrap="square">
            <a:spAutoFit/>
          </a:bodyPr>
          <a:lstStyle/>
          <a:p>
            <a:pPr lvl="0" algn="ctr"/>
            <a:r>
              <a:rPr lang="es-MX" dirty="0"/>
              <a:t>Solo indicar en caso de desviación, es decir: solo cuando existan diferencias entre lo planeado y lo realizado.</a:t>
            </a:r>
          </a:p>
        </p:txBody>
      </p:sp>
      <p:cxnSp>
        <p:nvCxnSpPr>
          <p:cNvPr id="28" name="Straight Arrow Connector 27">
            <a:extLst>
              <a:ext uri="{FF2B5EF4-FFF2-40B4-BE49-F238E27FC236}">
                <a16:creationId xmlns:a16="http://schemas.microsoft.com/office/drawing/2014/main" id="{001980A2-D7AB-E649-B76F-7FA6F03B0946}"/>
              </a:ext>
            </a:extLst>
          </p:cNvPr>
          <p:cNvCxnSpPr>
            <a:cxnSpLocks/>
          </p:cNvCxnSpPr>
          <p:nvPr/>
        </p:nvCxnSpPr>
        <p:spPr>
          <a:xfrm flipV="1">
            <a:off x="9369288" y="3498574"/>
            <a:ext cx="0" cy="667771"/>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45DCD767-617D-9946-9CF7-890057B91974}"/>
              </a:ext>
            </a:extLst>
          </p:cNvPr>
          <p:cNvCxnSpPr>
            <a:cxnSpLocks/>
          </p:cNvCxnSpPr>
          <p:nvPr/>
        </p:nvCxnSpPr>
        <p:spPr>
          <a:xfrm flipV="1">
            <a:off x="11767931" y="3498574"/>
            <a:ext cx="0" cy="667771"/>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30" name="Picture 29">
            <a:extLst>
              <a:ext uri="{FF2B5EF4-FFF2-40B4-BE49-F238E27FC236}">
                <a16:creationId xmlns:a16="http://schemas.microsoft.com/office/drawing/2014/main" id="{57F5C9CE-A30D-A14E-9971-C046B35E13AD}"/>
              </a:ext>
            </a:extLst>
          </p:cNvPr>
          <p:cNvPicPr>
            <a:picLocks noChangeAspect="1"/>
          </p:cNvPicPr>
          <p:nvPr/>
        </p:nvPicPr>
        <p:blipFill>
          <a:blip r:embed="rId3"/>
          <a:stretch>
            <a:fillRect/>
          </a:stretch>
        </p:blipFill>
        <p:spPr>
          <a:xfrm>
            <a:off x="0" y="1873106"/>
            <a:ext cx="12192000" cy="1617214"/>
          </a:xfrm>
          <a:prstGeom prst="rect">
            <a:avLst/>
          </a:prstGeom>
        </p:spPr>
      </p:pic>
    </p:spTree>
    <p:extLst>
      <p:ext uri="{BB962C8B-B14F-4D97-AF65-F5344CB8AC3E}">
        <p14:creationId xmlns:p14="http://schemas.microsoft.com/office/powerpoint/2010/main" val="31606794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5EB116DC-117C-A9F3-5F73-3D0E7A3A09CA}"/>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414063" y="370057"/>
            <a:ext cx="349050" cy="453041"/>
          </a:xfrm>
          <a:prstGeom prst="rect">
            <a:avLst/>
          </a:prstGeom>
        </p:spPr>
      </p:pic>
      <p:sp>
        <p:nvSpPr>
          <p:cNvPr id="9" name="CuadroTexto 3">
            <a:extLst>
              <a:ext uri="{FF2B5EF4-FFF2-40B4-BE49-F238E27FC236}">
                <a16:creationId xmlns:a16="http://schemas.microsoft.com/office/drawing/2014/main" id="{7E98DDFE-9754-5541-B070-64B4C72960D9}"/>
              </a:ext>
            </a:extLst>
          </p:cNvPr>
          <p:cNvSpPr txBox="1"/>
          <p:nvPr/>
        </p:nvSpPr>
        <p:spPr>
          <a:xfrm>
            <a:off x="1046922" y="1030718"/>
            <a:ext cx="8804051" cy="1938992"/>
          </a:xfrm>
          <a:prstGeom prst="rect">
            <a:avLst/>
          </a:prstGeom>
          <a:noFill/>
        </p:spPr>
        <p:txBody>
          <a:bodyPr wrap="square">
            <a:spAutoFit/>
          </a:bodyPr>
          <a:lstStyle/>
          <a:p>
            <a:pPr algn="just"/>
            <a:r>
              <a:rPr lang="es-ES_tradnl" sz="2000" dirty="0"/>
              <a:t>Todos los PAT se deberán entregar integrados por vía del Director del Plantel a la SCEO.</a:t>
            </a:r>
          </a:p>
          <a:p>
            <a:pPr algn="just"/>
            <a:endParaRPr lang="es-ES_tradnl" sz="2000" dirty="0"/>
          </a:p>
          <a:p>
            <a:pPr algn="just"/>
            <a:r>
              <a:rPr lang="es-ES_tradnl" sz="2000" dirty="0"/>
              <a:t>Se recomienda realizar reuniones de trabajo con los directivos y personal de apoyo de cada área, con la finalidad de elaborar el Programa Anual de Trabajo tomando en cuenta las consideraciones antes expuestas.</a:t>
            </a:r>
          </a:p>
        </p:txBody>
      </p:sp>
    </p:spTree>
    <p:extLst>
      <p:ext uri="{BB962C8B-B14F-4D97-AF65-F5344CB8AC3E}">
        <p14:creationId xmlns:p14="http://schemas.microsoft.com/office/powerpoint/2010/main" val="28525259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27CE4089-171E-4D4E-AC66-8BF0754A44CC}"/>
              </a:ext>
            </a:extLst>
          </p:cNvPr>
          <p:cNvSpPr txBox="1"/>
          <p:nvPr/>
        </p:nvSpPr>
        <p:spPr>
          <a:xfrm>
            <a:off x="1687624" y="943615"/>
            <a:ext cx="6097656" cy="2616101"/>
          </a:xfrm>
          <a:prstGeom prst="rect">
            <a:avLst/>
          </a:prstGeom>
          <a:noFill/>
        </p:spPr>
        <p:txBody>
          <a:bodyPr wrap="square">
            <a:spAutoFit/>
          </a:bodyPr>
          <a:lstStyle/>
          <a:p>
            <a:pPr lvl="0" algn="r"/>
            <a:r>
              <a:rPr lang="es-MX" sz="2800" dirty="0">
                <a:solidFill>
                  <a:schemeClr val="accent5">
                    <a:lumMod val="75000"/>
                  </a:schemeClr>
                </a:solidFill>
              </a:rPr>
              <a:t>VII.- Conclusión</a:t>
            </a:r>
          </a:p>
          <a:p>
            <a:pPr lvl="0" algn="r"/>
            <a:endParaRPr lang="es-MX" sz="2800" dirty="0">
              <a:solidFill>
                <a:schemeClr val="accent5">
                  <a:lumMod val="75000"/>
                </a:schemeClr>
              </a:solidFill>
            </a:endParaRPr>
          </a:p>
          <a:p>
            <a:pPr lvl="0" algn="r"/>
            <a:r>
              <a:rPr lang="es-MX" dirty="0"/>
              <a:t>El Programa Anual de Trabajo es un plan vivo, lo que significa que puede requerir ajustes durante el año en función de cambios en las circunstancias o necesidades emergentes. Es importante utilizar el mecanismos de seguimiento y evaluación (Avance Programatico) para adaptarse a estos cambios de manera efectiva.</a:t>
            </a:r>
          </a:p>
        </p:txBody>
      </p:sp>
      <p:sp>
        <p:nvSpPr>
          <p:cNvPr id="4" name="CuadroTexto 3">
            <a:extLst>
              <a:ext uri="{FF2B5EF4-FFF2-40B4-BE49-F238E27FC236}">
                <a16:creationId xmlns:a16="http://schemas.microsoft.com/office/drawing/2014/main" id="{219BF752-8AA1-AC46-A670-6CAF4AEC5F56}"/>
              </a:ext>
            </a:extLst>
          </p:cNvPr>
          <p:cNvSpPr txBox="1"/>
          <p:nvPr/>
        </p:nvSpPr>
        <p:spPr>
          <a:xfrm>
            <a:off x="9291145" y="741604"/>
            <a:ext cx="2091558" cy="369332"/>
          </a:xfrm>
          <a:prstGeom prst="rect">
            <a:avLst/>
          </a:prstGeom>
          <a:noFill/>
        </p:spPr>
        <p:txBody>
          <a:bodyPr wrap="square">
            <a:spAutoFit/>
          </a:bodyPr>
          <a:lstStyle/>
          <a:p>
            <a:pPr algn="ctr"/>
            <a:r>
              <a:rPr lang="es-MX" sz="1800" b="1" dirty="0">
                <a:solidFill>
                  <a:schemeClr val="bg1"/>
                </a:solidFill>
                <a:latin typeface="Geomanist Bold" panose="02000503000000020004" pitchFamily="2" charset="77"/>
              </a:rPr>
              <a:t>Conclusión</a:t>
            </a:r>
          </a:p>
        </p:txBody>
      </p:sp>
      <p:pic>
        <p:nvPicPr>
          <p:cNvPr id="3" name="Imagen 2">
            <a:extLst>
              <a:ext uri="{FF2B5EF4-FFF2-40B4-BE49-F238E27FC236}">
                <a16:creationId xmlns:a16="http://schemas.microsoft.com/office/drawing/2014/main" id="{3364C5DB-4AD6-A61A-ADC1-ED5F5DC6A640}"/>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414063" y="370057"/>
            <a:ext cx="349050" cy="453041"/>
          </a:xfrm>
          <a:prstGeom prst="rect">
            <a:avLst/>
          </a:prstGeom>
        </p:spPr>
      </p:pic>
    </p:spTree>
    <p:extLst>
      <p:ext uri="{BB962C8B-B14F-4D97-AF65-F5344CB8AC3E}">
        <p14:creationId xmlns:p14="http://schemas.microsoft.com/office/powerpoint/2010/main" val="40009955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C9A6BA8-E44C-CF42-8284-C9E8E3DC982B}"/>
              </a:ext>
            </a:extLst>
          </p:cNvPr>
          <p:cNvSpPr txBox="1"/>
          <p:nvPr/>
        </p:nvSpPr>
        <p:spPr>
          <a:xfrm>
            <a:off x="5397061" y="3072549"/>
            <a:ext cx="4803227" cy="523220"/>
          </a:xfrm>
          <a:prstGeom prst="rect">
            <a:avLst/>
          </a:prstGeom>
          <a:noFill/>
        </p:spPr>
        <p:txBody>
          <a:bodyPr wrap="square" rtlCol="0">
            <a:spAutoFit/>
          </a:bodyPr>
          <a:lstStyle/>
          <a:p>
            <a:pPr algn="ctr"/>
            <a:r>
              <a:rPr lang="es-MX" sz="2800" b="1" dirty="0">
                <a:solidFill>
                  <a:srgbClr val="A7802D"/>
                </a:solidFill>
                <a:latin typeface="Geomanist Bold" panose="02000503000000020004" pitchFamily="2" charset="77"/>
              </a:rPr>
              <a:t>Programa Anual de Trabajo</a:t>
            </a:r>
          </a:p>
        </p:txBody>
      </p:sp>
      <p:pic>
        <p:nvPicPr>
          <p:cNvPr id="4" name="Imagen 3">
            <a:extLst>
              <a:ext uri="{FF2B5EF4-FFF2-40B4-BE49-F238E27FC236}">
                <a16:creationId xmlns:a16="http://schemas.microsoft.com/office/drawing/2014/main" id="{9CA1A8F5-D7E3-4CF3-05A6-7F73FBC750AB}"/>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11401515" y="370056"/>
            <a:ext cx="349050" cy="453041"/>
          </a:xfrm>
          <a:prstGeom prst="rect">
            <a:avLst/>
          </a:prstGeom>
        </p:spPr>
      </p:pic>
    </p:spTree>
    <p:extLst>
      <p:ext uri="{BB962C8B-B14F-4D97-AF65-F5344CB8AC3E}">
        <p14:creationId xmlns:p14="http://schemas.microsoft.com/office/powerpoint/2010/main" val="12585174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C453BE75-BCB7-3043-A087-BE7EF5FA7AB5}"/>
              </a:ext>
            </a:extLst>
          </p:cNvPr>
          <p:cNvSpPr txBox="1"/>
          <p:nvPr/>
        </p:nvSpPr>
        <p:spPr>
          <a:xfrm>
            <a:off x="1099930" y="891064"/>
            <a:ext cx="8860991" cy="3662541"/>
          </a:xfrm>
          <a:prstGeom prst="rect">
            <a:avLst/>
          </a:prstGeom>
          <a:noFill/>
        </p:spPr>
        <p:txBody>
          <a:bodyPr wrap="square">
            <a:spAutoFit/>
          </a:bodyPr>
          <a:lstStyle/>
          <a:p>
            <a:pPr lvl="0"/>
            <a:r>
              <a:rPr lang="es-MX" dirty="0"/>
              <a:t>Contenido:</a:t>
            </a:r>
          </a:p>
          <a:p>
            <a:pPr lvl="0"/>
            <a:endParaRPr lang="es-MX" dirty="0"/>
          </a:p>
          <a:p>
            <a:pPr marL="400050" lvl="0" indent="-400050">
              <a:buFont typeface="+mj-lt"/>
              <a:buAutoNum type="romanUcPeriod"/>
            </a:pPr>
            <a:r>
              <a:rPr lang="es-MX" sz="2800" dirty="0">
                <a:solidFill>
                  <a:schemeClr val="accent5">
                    <a:lumMod val="75000"/>
                  </a:schemeClr>
                </a:solidFill>
              </a:rPr>
              <a:t>Introducción</a:t>
            </a:r>
          </a:p>
          <a:p>
            <a:pPr marL="400050" indent="-400050">
              <a:buFont typeface="+mj-lt"/>
              <a:buAutoNum type="romanUcPeriod"/>
            </a:pPr>
            <a:r>
              <a:rPr lang="es-MX" sz="2800" dirty="0">
                <a:solidFill>
                  <a:schemeClr val="accent5">
                    <a:lumMod val="75000"/>
                  </a:schemeClr>
                </a:solidFill>
              </a:rPr>
              <a:t>Características principales de un PAT</a:t>
            </a:r>
          </a:p>
          <a:p>
            <a:pPr marL="400050" indent="-400050">
              <a:buFont typeface="+mj-lt"/>
              <a:buAutoNum type="romanUcPeriod"/>
            </a:pPr>
            <a:r>
              <a:rPr lang="es-MX" sz="2800" dirty="0">
                <a:solidFill>
                  <a:schemeClr val="accent5">
                    <a:lumMod val="75000"/>
                  </a:schemeClr>
                </a:solidFill>
              </a:rPr>
              <a:t>¿Cómo elaborar un Programa Anual de Trabajo?</a:t>
            </a:r>
          </a:p>
          <a:p>
            <a:pPr marL="400050" indent="-400050">
              <a:buFont typeface="+mj-lt"/>
              <a:buAutoNum type="romanUcPeriod"/>
            </a:pPr>
            <a:r>
              <a:rPr lang="es-MX" sz="2800" dirty="0">
                <a:solidFill>
                  <a:schemeClr val="accent5">
                    <a:lumMod val="75000"/>
                  </a:schemeClr>
                </a:solidFill>
              </a:rPr>
              <a:t>Ejemplo de integración de actividades</a:t>
            </a:r>
          </a:p>
          <a:p>
            <a:pPr marL="400050" indent="-400050">
              <a:buFont typeface="+mj-lt"/>
              <a:buAutoNum type="romanUcPeriod"/>
            </a:pPr>
            <a:r>
              <a:rPr lang="es-MX" sz="2800" dirty="0">
                <a:solidFill>
                  <a:schemeClr val="accent5">
                    <a:lumMod val="75000"/>
                  </a:schemeClr>
                </a:solidFill>
              </a:rPr>
              <a:t>Ejemplo del llenado del PAT</a:t>
            </a:r>
          </a:p>
          <a:p>
            <a:pPr marL="400050" indent="-400050">
              <a:buFont typeface="+mj-lt"/>
              <a:buAutoNum type="romanUcPeriod"/>
            </a:pPr>
            <a:r>
              <a:rPr lang="es-MX" sz="2800" dirty="0">
                <a:solidFill>
                  <a:schemeClr val="accent5">
                    <a:lumMod val="75000"/>
                  </a:schemeClr>
                </a:solidFill>
              </a:rPr>
              <a:t>Ejemplo del llenado del Avance Programático</a:t>
            </a:r>
          </a:p>
          <a:p>
            <a:pPr marL="400050" indent="-400050">
              <a:buFont typeface="+mj-lt"/>
              <a:buAutoNum type="romanUcPeriod"/>
            </a:pPr>
            <a:r>
              <a:rPr lang="es-MX" sz="2800" dirty="0">
                <a:solidFill>
                  <a:schemeClr val="accent5">
                    <a:lumMod val="75000"/>
                  </a:schemeClr>
                </a:solidFill>
              </a:rPr>
              <a:t>Conclusión</a:t>
            </a:r>
          </a:p>
        </p:txBody>
      </p:sp>
      <p:pic>
        <p:nvPicPr>
          <p:cNvPr id="2" name="Imagen 1">
            <a:extLst>
              <a:ext uri="{FF2B5EF4-FFF2-40B4-BE49-F238E27FC236}">
                <a16:creationId xmlns:a16="http://schemas.microsoft.com/office/drawing/2014/main" id="{5EB116DC-117C-A9F3-5F73-3D0E7A3A09CA}"/>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414063" y="370057"/>
            <a:ext cx="349050" cy="453041"/>
          </a:xfrm>
          <a:prstGeom prst="rect">
            <a:avLst/>
          </a:prstGeom>
        </p:spPr>
      </p:pic>
    </p:spTree>
    <p:extLst>
      <p:ext uri="{BB962C8B-B14F-4D97-AF65-F5344CB8AC3E}">
        <p14:creationId xmlns:p14="http://schemas.microsoft.com/office/powerpoint/2010/main" val="31702517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C453BE75-BCB7-3043-A087-BE7EF5FA7AB5}"/>
              </a:ext>
            </a:extLst>
          </p:cNvPr>
          <p:cNvSpPr txBox="1"/>
          <p:nvPr/>
        </p:nvSpPr>
        <p:spPr>
          <a:xfrm>
            <a:off x="3863265" y="891064"/>
            <a:ext cx="6097656" cy="3570208"/>
          </a:xfrm>
          <a:prstGeom prst="rect">
            <a:avLst/>
          </a:prstGeom>
          <a:noFill/>
        </p:spPr>
        <p:txBody>
          <a:bodyPr wrap="square">
            <a:spAutoFit/>
          </a:bodyPr>
          <a:lstStyle/>
          <a:p>
            <a:pPr lvl="0" algn="r"/>
            <a:r>
              <a:rPr lang="es-MX" sz="2800" dirty="0">
                <a:solidFill>
                  <a:schemeClr val="accent5">
                    <a:lumMod val="75000"/>
                  </a:schemeClr>
                </a:solidFill>
              </a:rPr>
              <a:t>I.- Introducción</a:t>
            </a:r>
          </a:p>
          <a:p>
            <a:pPr lvl="0" algn="r"/>
            <a:endParaRPr lang="es-MX" dirty="0"/>
          </a:p>
          <a:p>
            <a:pPr lvl="0" algn="r"/>
            <a:r>
              <a:rPr lang="es-MX" dirty="0"/>
              <a:t>El </a:t>
            </a:r>
            <a:r>
              <a:rPr lang="es-ES_tradnl" dirty="0"/>
              <a:t>Programa Anual de Trabajo (PAT) de los CECATI, debe ser documento de planificación que defina las actividades, metas, objetivos, y estrategias que el plantel planea realizar a lo largo de un año, con el fin de cumplir con sus responsabilidades y mejorar su desempeño.</a:t>
            </a:r>
          </a:p>
          <a:p>
            <a:pPr lvl="0" algn="r"/>
            <a:endParaRPr lang="es-ES_tradnl" dirty="0"/>
          </a:p>
          <a:p>
            <a:pPr lvl="0" algn="r"/>
            <a:r>
              <a:rPr lang="es-ES_tradnl" dirty="0"/>
              <a:t>El PAT es fundamental para la Institución y gestión eficiente de los recursos disponibles (humanos, financieros y materiales), y para asegurar que se alcancen los resultados esperados dentro de un marco temporal específico</a:t>
            </a:r>
            <a:r>
              <a:rPr lang="en-US" dirty="0"/>
              <a:t>.</a:t>
            </a:r>
            <a:endParaRPr lang="es-MX" dirty="0"/>
          </a:p>
        </p:txBody>
      </p:sp>
      <p:pic>
        <p:nvPicPr>
          <p:cNvPr id="2" name="Imagen 1">
            <a:extLst>
              <a:ext uri="{FF2B5EF4-FFF2-40B4-BE49-F238E27FC236}">
                <a16:creationId xmlns:a16="http://schemas.microsoft.com/office/drawing/2014/main" id="{5EB116DC-117C-A9F3-5F73-3D0E7A3A09CA}"/>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414063" y="370057"/>
            <a:ext cx="349050" cy="453041"/>
          </a:xfrm>
          <a:prstGeom prst="rect">
            <a:avLst/>
          </a:prstGeom>
        </p:spPr>
      </p:pic>
    </p:spTree>
    <p:extLst>
      <p:ext uri="{BB962C8B-B14F-4D97-AF65-F5344CB8AC3E}">
        <p14:creationId xmlns:p14="http://schemas.microsoft.com/office/powerpoint/2010/main" val="7598773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17769BE-3AF6-D141-934B-9357A9E09592}"/>
              </a:ext>
            </a:extLst>
          </p:cNvPr>
          <p:cNvSpPr txBox="1"/>
          <p:nvPr/>
        </p:nvSpPr>
        <p:spPr>
          <a:xfrm>
            <a:off x="4539698" y="850735"/>
            <a:ext cx="6097656" cy="5509200"/>
          </a:xfrm>
          <a:prstGeom prst="rect">
            <a:avLst/>
          </a:prstGeom>
          <a:noFill/>
        </p:spPr>
        <p:txBody>
          <a:bodyPr wrap="square">
            <a:spAutoFit/>
          </a:bodyPr>
          <a:lstStyle/>
          <a:p>
            <a:pPr lvl="0"/>
            <a:r>
              <a:rPr lang="es-MX" sz="2800" dirty="0">
                <a:solidFill>
                  <a:schemeClr val="accent5">
                    <a:lumMod val="75000"/>
                  </a:schemeClr>
                </a:solidFill>
              </a:rPr>
              <a:t>II.- Características principales de un PAT</a:t>
            </a:r>
          </a:p>
          <a:p>
            <a:pPr lvl="0"/>
            <a:endParaRPr lang="es-MX" dirty="0"/>
          </a:p>
          <a:p>
            <a:pPr marL="342900" lvl="0" indent="-342900">
              <a:buFont typeface="+mj-lt"/>
              <a:buAutoNum type="arabicPeriod"/>
            </a:pPr>
            <a:r>
              <a:rPr lang="es-MX" b="1" u="sng" dirty="0"/>
              <a:t>Objetivos claros</a:t>
            </a:r>
            <a:r>
              <a:rPr lang="es-MX" dirty="0"/>
              <a:t>: Define qué se quiere lograr en el año.</a:t>
            </a:r>
          </a:p>
          <a:p>
            <a:pPr marL="342900" lvl="0" indent="-342900">
              <a:buFont typeface="+mj-lt"/>
              <a:buAutoNum type="arabicPeriod"/>
            </a:pPr>
            <a:endParaRPr lang="es-MX" dirty="0"/>
          </a:p>
          <a:p>
            <a:pPr marL="342900" lvl="0" indent="-342900">
              <a:buFont typeface="+mj-lt"/>
              <a:buAutoNum type="arabicPeriod"/>
            </a:pPr>
            <a:r>
              <a:rPr lang="es-MX" b="1" u="sng" dirty="0"/>
              <a:t>Actividades específicas</a:t>
            </a:r>
            <a:r>
              <a:rPr lang="es-MX" dirty="0"/>
              <a:t>: Detalla qué acciones se llevarán a cabo para alcanzar los objetivos.</a:t>
            </a:r>
          </a:p>
          <a:p>
            <a:pPr marL="342900" lvl="0" indent="-342900">
              <a:buFont typeface="+mj-lt"/>
              <a:buAutoNum type="arabicPeriod"/>
            </a:pPr>
            <a:endParaRPr lang="es-MX" dirty="0"/>
          </a:p>
          <a:p>
            <a:pPr marL="342900" lvl="0" indent="-342900">
              <a:buFont typeface="+mj-lt"/>
              <a:buAutoNum type="arabicPeriod"/>
            </a:pPr>
            <a:r>
              <a:rPr lang="es-MX" b="1" u="sng" dirty="0"/>
              <a:t>Recursos necesarios</a:t>
            </a:r>
            <a:r>
              <a:rPr lang="es-MX" dirty="0"/>
              <a:t>: Incluye la gestión de los recursos (financieros, humanos y materiales) que serán necesarios para la ejecución de las actividades.</a:t>
            </a:r>
          </a:p>
          <a:p>
            <a:pPr marL="342900" lvl="0" indent="-342900">
              <a:buFont typeface="+mj-lt"/>
              <a:buAutoNum type="arabicPeriod"/>
            </a:pPr>
            <a:endParaRPr lang="es-MX" dirty="0"/>
          </a:p>
          <a:p>
            <a:pPr marL="342900" lvl="0" indent="-342900">
              <a:buFont typeface="+mj-lt"/>
              <a:buAutoNum type="arabicPeriod"/>
            </a:pPr>
            <a:r>
              <a:rPr lang="es-MX" b="1" u="sng" dirty="0"/>
              <a:t>Cronograma</a:t>
            </a:r>
            <a:r>
              <a:rPr lang="es-MX" dirty="0"/>
              <a:t>: Establece plazos para la realización de cada actividad.</a:t>
            </a:r>
          </a:p>
          <a:p>
            <a:pPr marL="342900" lvl="0" indent="-342900">
              <a:buFont typeface="+mj-lt"/>
              <a:buAutoNum type="arabicPeriod"/>
            </a:pPr>
            <a:endParaRPr lang="es-MX" dirty="0"/>
          </a:p>
          <a:p>
            <a:pPr marL="342900" lvl="0" indent="-342900">
              <a:buFont typeface="+mj-lt"/>
              <a:buAutoNum type="arabicPeriod"/>
            </a:pPr>
            <a:r>
              <a:rPr lang="es-MX" b="1" u="sng" dirty="0"/>
              <a:t>Indicadores de evaluación</a:t>
            </a:r>
            <a:r>
              <a:rPr lang="es-MX" dirty="0"/>
              <a:t>: Define cómo se medirá el éxito de las actividades y metas.</a:t>
            </a:r>
          </a:p>
          <a:p>
            <a:pPr marL="342900" lvl="0" indent="-342900">
              <a:buFont typeface="+mj-lt"/>
              <a:buAutoNum type="arabicPeriod"/>
            </a:pPr>
            <a:endParaRPr lang="es-MX" dirty="0"/>
          </a:p>
          <a:p>
            <a:pPr marL="342900" lvl="0" indent="-342900">
              <a:buFont typeface="+mj-lt"/>
              <a:buAutoNum type="arabicPeriod"/>
            </a:pPr>
            <a:r>
              <a:rPr lang="es-MX" b="1" u="sng" dirty="0"/>
              <a:t>Responsables</a:t>
            </a:r>
            <a:r>
              <a:rPr lang="es-MX" dirty="0"/>
              <a:t>: Identifica quién o qué área será responsable de cada tarea o acción.</a:t>
            </a:r>
          </a:p>
        </p:txBody>
      </p:sp>
      <p:sp>
        <p:nvSpPr>
          <p:cNvPr id="4" name="CuadroTexto 3">
            <a:extLst>
              <a:ext uri="{FF2B5EF4-FFF2-40B4-BE49-F238E27FC236}">
                <a16:creationId xmlns:a16="http://schemas.microsoft.com/office/drawing/2014/main" id="{7A0BB5B7-A63D-C547-805F-E8465A455B92}"/>
              </a:ext>
            </a:extLst>
          </p:cNvPr>
          <p:cNvSpPr txBox="1"/>
          <p:nvPr/>
        </p:nvSpPr>
        <p:spPr>
          <a:xfrm>
            <a:off x="725214" y="741604"/>
            <a:ext cx="2091558" cy="369332"/>
          </a:xfrm>
          <a:prstGeom prst="rect">
            <a:avLst/>
          </a:prstGeom>
          <a:noFill/>
        </p:spPr>
        <p:txBody>
          <a:bodyPr wrap="square">
            <a:spAutoFit/>
          </a:bodyPr>
          <a:lstStyle/>
          <a:p>
            <a:pPr algn="ctr"/>
            <a:r>
              <a:rPr lang="es-MX" sz="1800" b="1" dirty="0">
                <a:solidFill>
                  <a:schemeClr val="bg1"/>
                </a:solidFill>
                <a:latin typeface="Geomanist Bold" panose="02000503000000020004" pitchFamily="2" charset="77"/>
              </a:rPr>
              <a:t>Características</a:t>
            </a:r>
          </a:p>
        </p:txBody>
      </p:sp>
      <p:pic>
        <p:nvPicPr>
          <p:cNvPr id="2" name="Imagen 1">
            <a:extLst>
              <a:ext uri="{FF2B5EF4-FFF2-40B4-BE49-F238E27FC236}">
                <a16:creationId xmlns:a16="http://schemas.microsoft.com/office/drawing/2014/main" id="{25D51E79-BC28-E54A-D015-968AFB58129D}"/>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11401515" y="370056"/>
            <a:ext cx="349050" cy="453041"/>
          </a:xfrm>
          <a:prstGeom prst="rect">
            <a:avLst/>
          </a:prstGeom>
        </p:spPr>
      </p:pic>
    </p:spTree>
    <p:extLst>
      <p:ext uri="{BB962C8B-B14F-4D97-AF65-F5344CB8AC3E}">
        <p14:creationId xmlns:p14="http://schemas.microsoft.com/office/powerpoint/2010/main" val="8825862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C453BE75-BCB7-3043-A087-BE7EF5FA7AB5}"/>
              </a:ext>
            </a:extLst>
          </p:cNvPr>
          <p:cNvSpPr txBox="1"/>
          <p:nvPr/>
        </p:nvSpPr>
        <p:spPr>
          <a:xfrm>
            <a:off x="1046922" y="891064"/>
            <a:ext cx="8913999" cy="3293209"/>
          </a:xfrm>
          <a:prstGeom prst="rect">
            <a:avLst/>
          </a:prstGeom>
          <a:noFill/>
        </p:spPr>
        <p:txBody>
          <a:bodyPr wrap="square">
            <a:spAutoFit/>
          </a:bodyPr>
          <a:lstStyle/>
          <a:p>
            <a:pPr lvl="0" algn="just"/>
            <a:r>
              <a:rPr lang="es-MX" sz="2800" dirty="0">
                <a:solidFill>
                  <a:schemeClr val="accent5">
                    <a:lumMod val="75000"/>
                  </a:schemeClr>
                </a:solidFill>
              </a:rPr>
              <a:t>III.- ¿Cómo elaborar un Programa Anual de Trabajo?</a:t>
            </a:r>
          </a:p>
          <a:p>
            <a:pPr lvl="0" algn="just"/>
            <a:endParaRPr lang="es-MX" dirty="0"/>
          </a:p>
          <a:p>
            <a:pPr lvl="0" algn="just"/>
            <a:r>
              <a:rPr lang="es-MX" dirty="0"/>
              <a:t>Se deben considerar cinco factores iniciales:</a:t>
            </a:r>
          </a:p>
          <a:p>
            <a:pPr lvl="0" algn="just"/>
            <a:endParaRPr lang="es-MX" dirty="0"/>
          </a:p>
          <a:p>
            <a:pPr marL="285750" lvl="0" indent="-285750" algn="just">
              <a:buFont typeface="Arial" panose="020B0604020202020204" pitchFamily="34" charset="0"/>
              <a:buChar char="•"/>
            </a:pPr>
            <a:r>
              <a:rPr lang="es-MX" dirty="0"/>
              <a:t>Las funciones y responsabilidades del puesto, asignadas a cada uno de los directivos.</a:t>
            </a:r>
          </a:p>
          <a:p>
            <a:pPr marL="285750" lvl="0" indent="-285750" algn="just">
              <a:buFont typeface="Arial" panose="020B0604020202020204" pitchFamily="34" charset="0"/>
              <a:buChar char="•"/>
            </a:pPr>
            <a:r>
              <a:rPr lang="es-MX" dirty="0"/>
              <a:t>Las actividades que son susceptibles de supervisión, de las cuales se deben tener evidencia documentada.</a:t>
            </a:r>
          </a:p>
          <a:p>
            <a:pPr marL="285750" lvl="0" indent="-285750" algn="just">
              <a:buFont typeface="Arial" panose="020B0604020202020204" pitchFamily="34" charset="0"/>
              <a:buChar char="•"/>
            </a:pPr>
            <a:r>
              <a:rPr lang="es-MX" dirty="0"/>
              <a:t>Metas proyectadas y planteadas en las Jornadas de Transparencia y Rendición de Cuentas.</a:t>
            </a:r>
          </a:p>
          <a:p>
            <a:pPr marL="285750" lvl="0" indent="-285750" algn="just">
              <a:buFont typeface="Arial" panose="020B0604020202020204" pitchFamily="34" charset="0"/>
              <a:buChar char="•"/>
            </a:pPr>
            <a:r>
              <a:rPr lang="es-MX" dirty="0"/>
              <a:t>Reportes periódicos solicitados de manera regular por las Áreas de la Subdirección de Enlace Operativo en la Entidad.</a:t>
            </a:r>
          </a:p>
          <a:p>
            <a:pPr marL="285750" lvl="0" indent="-285750" algn="just">
              <a:buFont typeface="Arial" panose="020B0604020202020204" pitchFamily="34" charset="0"/>
              <a:buChar char="•"/>
            </a:pPr>
            <a:r>
              <a:rPr lang="es-MX" dirty="0"/>
              <a:t>Alinearse al Plan de Desarrollo Institucional vigente.</a:t>
            </a:r>
          </a:p>
        </p:txBody>
      </p:sp>
      <p:pic>
        <p:nvPicPr>
          <p:cNvPr id="2" name="Imagen 1">
            <a:extLst>
              <a:ext uri="{FF2B5EF4-FFF2-40B4-BE49-F238E27FC236}">
                <a16:creationId xmlns:a16="http://schemas.microsoft.com/office/drawing/2014/main" id="{5EB116DC-117C-A9F3-5F73-3D0E7A3A09CA}"/>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414063" y="370057"/>
            <a:ext cx="349050" cy="453041"/>
          </a:xfrm>
          <a:prstGeom prst="rect">
            <a:avLst/>
          </a:prstGeom>
        </p:spPr>
      </p:pic>
    </p:spTree>
    <p:extLst>
      <p:ext uri="{BB962C8B-B14F-4D97-AF65-F5344CB8AC3E}">
        <p14:creationId xmlns:p14="http://schemas.microsoft.com/office/powerpoint/2010/main" val="20915717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C453BE75-BCB7-3043-A087-BE7EF5FA7AB5}"/>
              </a:ext>
            </a:extLst>
          </p:cNvPr>
          <p:cNvSpPr txBox="1"/>
          <p:nvPr/>
        </p:nvSpPr>
        <p:spPr>
          <a:xfrm>
            <a:off x="1046922" y="891064"/>
            <a:ext cx="8913999" cy="4801314"/>
          </a:xfrm>
          <a:prstGeom prst="rect">
            <a:avLst/>
          </a:prstGeom>
          <a:noFill/>
        </p:spPr>
        <p:txBody>
          <a:bodyPr wrap="square">
            <a:spAutoFit/>
          </a:bodyPr>
          <a:lstStyle/>
          <a:p>
            <a:pPr lvl="0" algn="just"/>
            <a:r>
              <a:rPr lang="es-MX" b="1" dirty="0"/>
              <a:t>1.- Diagnóstico inicial:</a:t>
            </a:r>
          </a:p>
          <a:p>
            <a:pPr lvl="0" algn="just"/>
            <a:endParaRPr lang="es-MX" dirty="0"/>
          </a:p>
          <a:p>
            <a:pPr lvl="0" algn="just"/>
            <a:r>
              <a:rPr lang="es-MX" dirty="0"/>
              <a:t>Realiza un análisis de la situación actual del Plantel y del Área. Identifica fortalezas, debilidades, oportunidades y amenazas (análisis FODA) para tener una base sólida sobre la cual planificar.</a:t>
            </a:r>
          </a:p>
          <a:p>
            <a:pPr lvl="0" algn="just"/>
            <a:endParaRPr lang="es-MX" dirty="0"/>
          </a:p>
          <a:p>
            <a:pPr lvl="0" algn="just"/>
            <a:r>
              <a:rPr lang="es-MX" dirty="0"/>
              <a:t>Revisa el desempeño del año anterior para evaluar qué funcionó y qué necesita mejoras.</a:t>
            </a:r>
          </a:p>
          <a:p>
            <a:pPr lvl="0" algn="just"/>
            <a:endParaRPr lang="es-MX" dirty="0"/>
          </a:p>
          <a:p>
            <a:pPr lvl="0" algn="just"/>
            <a:r>
              <a:rPr lang="es-MX" b="1" dirty="0"/>
              <a:t>2.- Definir objetivos generales:</a:t>
            </a:r>
          </a:p>
          <a:p>
            <a:pPr lvl="0" algn="just"/>
            <a:endParaRPr lang="es-MX" dirty="0"/>
          </a:p>
          <a:p>
            <a:pPr lvl="0" algn="just"/>
            <a:r>
              <a:rPr lang="es-MX" dirty="0"/>
              <a:t>Los objetivos deben claros y en concordancia con las metas del plantel. Ejemplo: "Mejorar la matrícula en un 15% en el próximo Ciclo Escolar"</a:t>
            </a:r>
          </a:p>
          <a:p>
            <a:pPr lvl="0" algn="just"/>
            <a:endParaRPr lang="es-MX" dirty="0"/>
          </a:p>
          <a:p>
            <a:pPr lvl="0" algn="just"/>
            <a:r>
              <a:rPr lang="es-MX" b="1" dirty="0"/>
              <a:t>2.- Definir objetivos y estrategias específicas (Actividades de resultado):</a:t>
            </a:r>
          </a:p>
          <a:p>
            <a:pPr lvl="0" algn="just"/>
            <a:endParaRPr lang="es-MX" dirty="0"/>
          </a:p>
          <a:p>
            <a:pPr lvl="0" algn="just"/>
            <a:r>
              <a:rPr lang="es-MX" dirty="0"/>
              <a:t>Las actividades de resultado deben ser SMART (específicas, medibles, alcanzables, relevantes y limitadas en el tiempo).</a:t>
            </a:r>
          </a:p>
        </p:txBody>
      </p:sp>
      <p:pic>
        <p:nvPicPr>
          <p:cNvPr id="2" name="Imagen 1">
            <a:extLst>
              <a:ext uri="{FF2B5EF4-FFF2-40B4-BE49-F238E27FC236}">
                <a16:creationId xmlns:a16="http://schemas.microsoft.com/office/drawing/2014/main" id="{5EB116DC-117C-A9F3-5F73-3D0E7A3A09CA}"/>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414063" y="370057"/>
            <a:ext cx="349050" cy="453041"/>
          </a:xfrm>
          <a:prstGeom prst="rect">
            <a:avLst/>
          </a:prstGeom>
        </p:spPr>
      </p:pic>
    </p:spTree>
    <p:extLst>
      <p:ext uri="{BB962C8B-B14F-4D97-AF65-F5344CB8AC3E}">
        <p14:creationId xmlns:p14="http://schemas.microsoft.com/office/powerpoint/2010/main" val="395215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C453BE75-BCB7-3043-A087-BE7EF5FA7AB5}"/>
              </a:ext>
            </a:extLst>
          </p:cNvPr>
          <p:cNvSpPr txBox="1"/>
          <p:nvPr/>
        </p:nvSpPr>
        <p:spPr>
          <a:xfrm>
            <a:off x="1046922" y="891064"/>
            <a:ext cx="8913999" cy="4801314"/>
          </a:xfrm>
          <a:prstGeom prst="rect">
            <a:avLst/>
          </a:prstGeom>
          <a:noFill/>
        </p:spPr>
        <p:txBody>
          <a:bodyPr wrap="square">
            <a:spAutoFit/>
          </a:bodyPr>
          <a:lstStyle/>
          <a:p>
            <a:pPr lvl="0" algn="just"/>
            <a:r>
              <a:rPr lang="es-MX" b="1" dirty="0"/>
              <a:t>3.- Establecer metas:</a:t>
            </a:r>
          </a:p>
          <a:p>
            <a:pPr lvl="0" algn="just"/>
            <a:endParaRPr lang="es-MX" dirty="0"/>
          </a:p>
          <a:p>
            <a:pPr lvl="0" algn="just"/>
            <a:r>
              <a:rPr lang="es-MX" dirty="0"/>
              <a:t>Relaciona cada Actividad de Resultado con metas concretas (</a:t>
            </a:r>
            <a:r>
              <a:rPr lang="es-MX" b="1" dirty="0"/>
              <a:t>numéricas</a:t>
            </a:r>
            <a:r>
              <a:rPr lang="es-MX" dirty="0"/>
              <a:t>) que permitan alcanzar los resultados esperados. Las metas deben ser realistas y alineadas con los recursos disponibles.</a:t>
            </a:r>
          </a:p>
          <a:p>
            <a:pPr lvl="0" algn="just"/>
            <a:endParaRPr lang="es-MX" dirty="0"/>
          </a:p>
          <a:p>
            <a:pPr lvl="0" algn="just"/>
            <a:r>
              <a:rPr lang="es-MX" b="1" dirty="0"/>
              <a:t>4.- Planificar actividades:</a:t>
            </a:r>
          </a:p>
          <a:p>
            <a:pPr lvl="0" algn="just"/>
            <a:endParaRPr lang="es-MX" dirty="0"/>
          </a:p>
          <a:p>
            <a:pPr lvl="0" algn="just"/>
            <a:r>
              <a:rPr lang="es-MX" dirty="0"/>
              <a:t>Adicionalmente y de manera opcional, puedes desglosar las actividades específicas que deben realizarse para cumplir con cada meta, incluir todos los detalles sobre qué se va a hacer, cómo, cuándo y con qué recursos. Asegúrate de que las actividades sean específicas y bien definidas para evitar ambigüedades.</a:t>
            </a:r>
          </a:p>
          <a:p>
            <a:pPr lvl="0" algn="just"/>
            <a:endParaRPr lang="es-MX" dirty="0"/>
          </a:p>
          <a:p>
            <a:pPr lvl="0" algn="just"/>
            <a:r>
              <a:rPr lang="es-MX" b="1" dirty="0"/>
              <a:t>5.- Asignar responsabilidades:</a:t>
            </a:r>
          </a:p>
          <a:p>
            <a:pPr lvl="0" algn="just"/>
            <a:endParaRPr lang="es-MX" dirty="0"/>
          </a:p>
          <a:p>
            <a:pPr lvl="0" algn="just"/>
            <a:r>
              <a:rPr lang="es-MX" dirty="0"/>
              <a:t>Identifica a las Áreas responsables de ejecutar cada actividad. Esto ayuda a que todas las partes involucradas tengan claro su rol en la ejecución del plan.</a:t>
            </a:r>
          </a:p>
        </p:txBody>
      </p:sp>
      <p:pic>
        <p:nvPicPr>
          <p:cNvPr id="2" name="Imagen 1">
            <a:extLst>
              <a:ext uri="{FF2B5EF4-FFF2-40B4-BE49-F238E27FC236}">
                <a16:creationId xmlns:a16="http://schemas.microsoft.com/office/drawing/2014/main" id="{5EB116DC-117C-A9F3-5F73-3D0E7A3A09CA}"/>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414063" y="370057"/>
            <a:ext cx="349050" cy="453041"/>
          </a:xfrm>
          <a:prstGeom prst="rect">
            <a:avLst/>
          </a:prstGeom>
        </p:spPr>
      </p:pic>
    </p:spTree>
    <p:extLst>
      <p:ext uri="{BB962C8B-B14F-4D97-AF65-F5344CB8AC3E}">
        <p14:creationId xmlns:p14="http://schemas.microsoft.com/office/powerpoint/2010/main" val="35761867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C453BE75-BCB7-3043-A087-BE7EF5FA7AB5}"/>
              </a:ext>
            </a:extLst>
          </p:cNvPr>
          <p:cNvSpPr txBox="1"/>
          <p:nvPr/>
        </p:nvSpPr>
        <p:spPr>
          <a:xfrm>
            <a:off x="1046922" y="891064"/>
            <a:ext cx="8913999" cy="5355312"/>
          </a:xfrm>
          <a:prstGeom prst="rect">
            <a:avLst/>
          </a:prstGeom>
          <a:noFill/>
        </p:spPr>
        <p:txBody>
          <a:bodyPr wrap="square">
            <a:spAutoFit/>
          </a:bodyPr>
          <a:lstStyle/>
          <a:p>
            <a:pPr lvl="0" algn="just"/>
            <a:r>
              <a:rPr lang="es-MX" b="1" dirty="0"/>
              <a:t>6.- Definir el cronograma:</a:t>
            </a:r>
          </a:p>
          <a:p>
            <a:pPr lvl="0" algn="just"/>
            <a:endParaRPr lang="es-MX" dirty="0"/>
          </a:p>
          <a:p>
            <a:pPr lvl="0" algn="just"/>
            <a:r>
              <a:rPr lang="es-MX" dirty="0"/>
              <a:t>Establece fechas claras para el inicio y término de cada actividad. Un cronograma detallado es esencial para garantizar que el trabajo se realice dentro del tiempo previsto. En el formato del PAT el cronograma viene dividido por semanas, por lo que las actividades deberán estar concluidas en la semana programada. Es impoartante considerar los tiempos límite de entrega a la SCEO para procurar programar las actividades con antelación.</a:t>
            </a:r>
          </a:p>
          <a:p>
            <a:pPr lvl="0" algn="just"/>
            <a:endParaRPr lang="es-MX" dirty="0"/>
          </a:p>
          <a:p>
            <a:pPr lvl="0" algn="just"/>
            <a:r>
              <a:rPr lang="es-MX" b="1" dirty="0"/>
              <a:t>7.- Presupuesto:</a:t>
            </a:r>
          </a:p>
          <a:p>
            <a:pPr lvl="0" algn="just"/>
            <a:endParaRPr lang="es-MX" dirty="0"/>
          </a:p>
          <a:p>
            <a:pPr lvl="0" algn="just"/>
            <a:r>
              <a:rPr lang="es-MX" dirty="0"/>
              <a:t>Asigna un presupuesto para cada actividad, asegurándote de que los recursos sean suficientes para cubrir los gastos necesarios. El control financiero es clave para la viabilidad del PAT.</a:t>
            </a:r>
          </a:p>
          <a:p>
            <a:pPr lvl="0" algn="just"/>
            <a:endParaRPr lang="es-MX" dirty="0"/>
          </a:p>
          <a:p>
            <a:pPr lvl="0" algn="just"/>
            <a:r>
              <a:rPr lang="es-MX" b="1" dirty="0"/>
              <a:t>8.- Establecer indicadores de evaluación:</a:t>
            </a:r>
          </a:p>
          <a:p>
            <a:pPr lvl="0" algn="just"/>
            <a:endParaRPr lang="es-MX" dirty="0"/>
          </a:p>
          <a:p>
            <a:pPr lvl="0" algn="just"/>
            <a:r>
              <a:rPr lang="es-MX" dirty="0"/>
              <a:t>Define indicadores que permitan medir el progreso y el éxito de las actividades. Estos pueden ser cuantitativos (número de capacitaciones realizadas, porcentaje de satisfacción) o cualitativos (mejoras en la organización interna). Este progreos se debe registrar en el formato de Avance de Actividades.</a:t>
            </a:r>
          </a:p>
        </p:txBody>
      </p:sp>
      <p:pic>
        <p:nvPicPr>
          <p:cNvPr id="2" name="Imagen 1">
            <a:extLst>
              <a:ext uri="{FF2B5EF4-FFF2-40B4-BE49-F238E27FC236}">
                <a16:creationId xmlns:a16="http://schemas.microsoft.com/office/drawing/2014/main" id="{5EB116DC-117C-A9F3-5F73-3D0E7A3A09CA}"/>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414063" y="370057"/>
            <a:ext cx="349050" cy="453041"/>
          </a:xfrm>
          <a:prstGeom prst="rect">
            <a:avLst/>
          </a:prstGeom>
        </p:spPr>
      </p:pic>
    </p:spTree>
    <p:extLst>
      <p:ext uri="{BB962C8B-B14F-4D97-AF65-F5344CB8AC3E}">
        <p14:creationId xmlns:p14="http://schemas.microsoft.com/office/powerpoint/2010/main" val="82077144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1942</TotalTime>
  <Words>1580</Words>
  <Application>Microsoft Macintosh PowerPoint</Application>
  <PresentationFormat>Widescreen</PresentationFormat>
  <Paragraphs>132</Paragraphs>
  <Slides>19</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Calibri Light</vt:lpstr>
      <vt:lpstr>Geomanist Bold</vt:lpstr>
      <vt:lpstr>MadrePatria</vt:lpstr>
      <vt:lpstr>Tema de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Pablo Andrés Silva Páez</dc:creator>
  <cp:lastModifiedBy>Luis Carlos Godínez Rojo</cp:lastModifiedBy>
  <cp:revision>43</cp:revision>
  <dcterms:created xsi:type="dcterms:W3CDTF">2024-10-01T20:00:48Z</dcterms:created>
  <dcterms:modified xsi:type="dcterms:W3CDTF">2024-10-10T23:11:33Z</dcterms:modified>
</cp:coreProperties>
</file>